
<file path=[Content_Types].xml><?xml version="1.0" encoding="utf-8"?>
<Types xmlns="http://schemas.openxmlformats.org/package/2006/content-types">
  <Default ContentType="image/x-wmf" Extension="wmf"/>
  <Default ContentType="application/vnd.openxmlformats-officedocument.vmlDrawing" Extension="vml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46.xml"/>
  <Override ContentType="application/vnd.openxmlformats-officedocument.presentationml.slide+xml" PartName="/ppt/slides/slide38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custDataLst>
    <p:tags r:id="rId63"/>
  </p:custDataLst>
  <p:defaultTextStyle>
    <a:defPPr lvl="0">
      <a:defRPr lang="en-US"/>
    </a:defPPr>
    <a:lvl1pPr eaLnBrk="0" hangingPunct="0" lvl="0" rtl="0" algn="l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eaLnBrk="0" hangingPunct="0" lvl="1" marL="457200" rtl="0" algn="l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eaLnBrk="0" hangingPunct="0" lvl="2" marL="914400" rtl="0" algn="l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eaLnBrk="0" hangingPunct="0" lvl="3" marL="1371600" rtl="0" algn="l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eaLnBrk="0" hangingPunct="0" lvl="4" marL="1828800" rtl="0" algn="l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defTabSz="914400" eaLnBrk="1" hangingPunct="1" latinLnBrk="0" lvl="5" marL="2286000" rtl="0" algn="l"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defTabSz="914400" eaLnBrk="1" hangingPunct="1" latinLnBrk="0" lvl="6" marL="2743200" rtl="0" algn="l"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defTabSz="914400" eaLnBrk="1" hangingPunct="1" latinLnBrk="0" lvl="7" marL="3200400" rtl="0" algn="l"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defTabSz="914400" eaLnBrk="1" hangingPunct="1" latinLnBrk="0" lvl="8" marL="3657600" rtl="0" algn="l">
      <a:defRPr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tags" Target="tags/tag1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itchFamily="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itchFamily="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8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smtClean="0">
                <a:latin typeface="Times New Roman" pitchFamily="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Times New Roman" pitchFamily="1" charset="0"/>
              </a:defRPr>
            </a:lvl1pPr>
          </a:lstStyle>
          <a:p>
            <a:pPr>
              <a:defRPr/>
            </a:pPr>
            <a:fld id="{DD245890-E5B5-4DA2-8A12-16720ECEA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0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787F40-0160-49F4-BA7C-D80BDD694C08}" type="slidenum">
              <a:rPr lang="en-US">
                <a:latin typeface="Times New Roman" pitchFamily="18" charset="0"/>
              </a:rPr>
              <a:pPr/>
              <a:t>10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7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C7A41-859E-4C9B-82CD-35F456D98D96}" type="slidenum">
              <a:rPr lang="en-US">
                <a:latin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4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561383-7557-43F5-BE4D-E5CD4D2BD93A}" type="slidenum">
              <a:rPr lang="en-US"/>
              <a:pPr/>
              <a:t>31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31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661786-C69F-43D2-8F4E-D0C2F3D0E115}" type="slidenum">
              <a:rPr lang="en-US"/>
              <a:pPr/>
              <a:t>32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54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4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92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8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6D093-0A43-408C-A123-E3E4F36ED870}" type="slidenum">
              <a:rPr lang="en-US">
                <a:latin typeface="Times New Roman" pitchFamily="18" charset="0"/>
              </a:rPr>
              <a:pPr/>
              <a:t>11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0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775A9A-8CD3-4443-8B9B-A74B769E9310}" type="slidenum">
              <a:rPr lang="en-US">
                <a:latin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59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445BAB-F280-454A-9C1A-AC626DC0B06D}" type="slidenum">
              <a:rPr lang="en-US">
                <a:latin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81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BE902-0977-4DB2-98A3-60C14F28A71C}" type="slidenum">
              <a:rPr lang="en-US">
                <a:latin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7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 b="0">
                <a:latin typeface="Times New Roman" panose="02020603050405020304" pitchFamily="18" charset="0"/>
              </a:rPr>
              <a:t>1.#</a:t>
            </a: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730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C363BE-09CD-480A-AE0E-3271A61C3CBA}" type="slidenum">
              <a:rPr lang="en-US">
                <a:latin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marL="112713" indent="-112713" defTabSz="1020763"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2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D9C57B-6F64-40FD-B076-98807C0F7A82}" type="slidenum">
              <a:rPr lang="en-US">
                <a:latin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0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5F95A-C61E-4350-B663-A3A5DD1FFC79}" type="slidenum">
              <a:rPr lang="en-US">
                <a:latin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7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623385-52FD-48DC-8D2C-AD36425DCB80}" type="slidenum">
              <a:rPr lang="en-US">
                <a:latin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4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C34127-E7C5-4565-A60F-A4446C89BBB7}" type="slidenum">
              <a:rPr lang="en-US">
                <a:latin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75" y="241300"/>
            <a:ext cx="5233988" cy="39258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06888"/>
            <a:ext cx="5989637" cy="4181475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4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F2D237-04C6-494A-8CF9-8011E924959E}" type="slidenum">
              <a:rPr lang="en-US">
                <a:latin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05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991A27-6F50-426C-B867-737D751D60CC}" type="slidenum">
              <a:rPr lang="en-US">
                <a:latin typeface="Times New Roman" pitchFamily="18" charset="0"/>
              </a:rPr>
              <a:pPr/>
              <a:t>24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9"/>
          <p:cNvSpPr>
            <a:spLocks noChangeShapeType="1"/>
          </p:cNvSpPr>
          <p:nvPr userDrawn="1"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ahoma" pitchFamily="1" charset="0"/>
            </a:endParaRPr>
          </a:p>
        </p:txBody>
      </p:sp>
      <p:sp>
        <p:nvSpPr>
          <p:cNvPr id="771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7108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1" charset="2"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CDFA9-1659-4D42-9B52-776B1116ED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81000"/>
            <a:ext cx="2095500" cy="5751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134100" cy="5751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16C50-C925-4EB0-A056-551324FB4D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72CD3-4761-41EA-8EFC-22EE9D9D05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86423-FEDB-4527-A95F-BEF1C10B6A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0C627-D16C-43FD-B4E3-8F6A7723FC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D6DDA-D2B4-4F32-84E5-F570C7303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C4407-07F5-4AE9-81B3-A0F6D5A736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247E9-6ABF-41E4-9484-E762F3AA5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1F298-D4B1-4077-BCDF-2D9C81389E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CA38B-4DD7-4B6C-AEEB-622A7DCB8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81000"/>
            <a:ext cx="77930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3820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7006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latin typeface="Tahoma" pitchFamily="1" charset="0"/>
              </a:defRPr>
            </a:lvl1pPr>
          </a:lstStyle>
          <a:p>
            <a:pPr>
              <a:defRPr/>
            </a:pPr>
            <a:fld id="{455B5A7A-9608-4041-B031-843A2370B4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0072" name="Line 24"/>
          <p:cNvSpPr>
            <a:spLocks noChangeShapeType="1"/>
          </p:cNvSpPr>
          <p:nvPr userDrawn="1"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ahoma" pitchFamily="1" charset="0"/>
            </a:endParaRPr>
          </a:p>
        </p:txBody>
      </p:sp>
      <p:sp>
        <p:nvSpPr>
          <p:cNvPr id="770073" name="Rectangle 25"/>
          <p:cNvSpPr>
            <a:spLocks noChangeArrowheads="1"/>
          </p:cNvSpPr>
          <p:nvPr/>
        </p:nvSpPr>
        <p:spPr bwMode="auto">
          <a:xfrm>
            <a:off x="381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1" hangingPunct="1">
              <a:defRPr/>
            </a:pPr>
            <a:r>
              <a:rPr lang="en-US" sz="1400" b="0">
                <a:latin typeface="Tahoma" pitchFamily="1" charset="0"/>
              </a:rPr>
              <a:t>CSE 320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1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47800"/>
          </a:xfrm>
        </p:spPr>
        <p:txBody>
          <a:bodyPr/>
          <a:lstStyle/>
          <a:p>
            <a:pPr eaLnBrk="1" hangingPunct="1"/>
            <a:r>
              <a:rPr lang="en-US" dirty="0" smtClean="0"/>
              <a:t>CSE 320 /EEE 361</a:t>
            </a:r>
            <a:br>
              <a:rPr lang="en-US" dirty="0" smtClean="0"/>
            </a:br>
            <a:r>
              <a:rPr lang="en-US" dirty="0" smtClean="0"/>
              <a:t>Data Communications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810000"/>
            <a:ext cx="6400800" cy="1752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4400" smtClean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33C9B2B-D4E4-44E4-8950-0CA9627C37D9}" type="slidenum">
              <a:rPr lang="en-US">
                <a:latin typeface="Tahoma" pitchFamily="34" charset="0"/>
              </a:rPr>
              <a:pPr/>
              <a:t>10</a:t>
            </a:fld>
            <a:endParaRPr lang="en-US">
              <a:latin typeface="Tahoma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00038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/>
              <a:t>Elements of Communication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37052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590800"/>
            <a:ext cx="357187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1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828800"/>
            <a:ext cx="1303338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18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2908300"/>
            <a:ext cx="53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1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86400" y="3276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20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1400" y="4203700"/>
            <a:ext cx="53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2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2819400"/>
            <a:ext cx="12192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2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124200" y="1905000"/>
            <a:ext cx="1341438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3423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971800" y="1828800"/>
            <a:ext cx="14255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5.78035E-8 C 0.00416 0.00555 0.00868 0.00948 0.01267 0.01479 C 0.01579 0.02705 0.01163 0.01618 0.02048 0.02312 C 0.02795 0.0289 0.03611 0.04439 0.04444 0.04855 C 0.04895 0.05086 0.05399 0.05109 0.05868 0.05271 C 0.07257 0.0652 0.09045 0.06427 0.10625 0.06959 C 0.11267 0.07861 0.10538 0.07029 0.11892 0.07607 C 0.12083 0.07676 0.12204 0.0793 0.12378 0.08023 C 0.1342 0.08531 0.14791 0.08716 0.15868 0.08878 C 0.16875 0.0904 0.18888 0.09294 0.18888 0.09294 C 0.19149 0.0941 0.1967 0.09572 0.19826 0.09919 C 0.20607 0.11583 0.19635 0.10959 0.20625 0.11398 C 0.20711 0.11514 0.21163 0.12185 0.21267 0.12254 C 0.21406 0.1237 0.21736 0.12462 0.21736 0.12462 " pathEditMode="relative" ptsTypes="fffffffffffffA">
                                      <p:cBhvr>
                                        <p:cTn id="30" dur="2000" fill="hold"/>
                                        <p:tgtEl>
                                          <p:spTgt spid="913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9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FD25520-38E3-4D9F-B5FC-1EDA0A3013B8}" type="slidenum">
              <a:rPr lang="en-US">
                <a:latin typeface="Tahoma" pitchFamily="34" charset="0"/>
              </a:rPr>
              <a:pPr/>
              <a:t>11</a:t>
            </a:fld>
            <a:endParaRPr lang="en-US">
              <a:latin typeface="Tahoma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00038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/>
              <a:t>Elements of Communication</a:t>
            </a: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638800"/>
            <a:ext cx="8382000" cy="6858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What are the elements?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37052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590800"/>
            <a:ext cx="357187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79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5105400"/>
            <a:ext cx="990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79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524000"/>
            <a:ext cx="137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79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5181600"/>
            <a:ext cx="11334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79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3733800"/>
            <a:ext cx="990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0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4953000"/>
            <a:ext cx="11334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1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2819400"/>
            <a:ext cx="137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2" name="Picture 1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2514600"/>
            <a:ext cx="12192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3" name="Picture 1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67400" y="4114800"/>
            <a:ext cx="12192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4" name="Picture 2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72200" y="36576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6805" name="Picture 2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1000" y="1828800"/>
            <a:ext cx="876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3004F01-1956-4380-A9D9-A28ADE4901D0}" type="slidenum">
              <a:rPr lang="en-US">
                <a:latin typeface="Tahoma" pitchFamily="34" charset="0"/>
              </a:rPr>
              <a:pPr/>
              <a:t>12</a:t>
            </a:fld>
            <a:endParaRPr lang="en-US">
              <a:latin typeface="Tahoma" pitchFamily="34" charset="0"/>
            </a:endParaRP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4914900"/>
          </a:xfrm>
        </p:spPr>
        <p:txBody>
          <a:bodyPr/>
          <a:lstStyle/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b="1" smtClean="0">
                <a:solidFill>
                  <a:schemeClr val="folHlink"/>
                </a:solidFill>
              </a:rPr>
              <a:t>Devices (Sender/Receiver) </a:t>
            </a:r>
          </a:p>
          <a:p>
            <a:pPr marL="914400" lvl="2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smtClean="0"/>
              <a:t>These are used to communicate with one another</a:t>
            </a: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endParaRPr lang="en-US" b="1" smtClean="0">
              <a:solidFill>
                <a:schemeClr val="folHlink"/>
              </a:solidFill>
            </a:endParaRP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b="1" smtClean="0">
                <a:solidFill>
                  <a:schemeClr val="folHlink"/>
                </a:solidFill>
              </a:rPr>
              <a:t>Medium</a:t>
            </a:r>
          </a:p>
          <a:p>
            <a:pPr marL="914400" lvl="2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smtClean="0"/>
              <a:t>This is how the devices are connected together</a:t>
            </a: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endParaRPr lang="en-US" b="1" smtClean="0">
              <a:solidFill>
                <a:schemeClr val="folHlink"/>
              </a:solidFill>
            </a:endParaRP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b="1" smtClean="0">
                <a:solidFill>
                  <a:schemeClr val="folHlink"/>
                </a:solidFill>
              </a:rPr>
              <a:t>Messages</a:t>
            </a:r>
          </a:p>
          <a:p>
            <a:pPr marL="914400" lvl="2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smtClean="0"/>
              <a:t>Information that travels over the medium</a:t>
            </a: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endParaRPr lang="en-US" b="1" smtClean="0">
              <a:solidFill>
                <a:schemeClr val="folHlink"/>
              </a:solidFill>
            </a:endParaRPr>
          </a:p>
          <a:p>
            <a:pPr marL="574675" lvl="1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b="1" smtClean="0">
                <a:solidFill>
                  <a:schemeClr val="folHlink"/>
                </a:solidFill>
              </a:rPr>
              <a:t>Rules</a:t>
            </a:r>
          </a:p>
          <a:p>
            <a:pPr marL="914400" lvl="2" indent="0" defTabSz="814388" eaLnBrk="1" hangingPunct="1">
              <a:lnSpc>
                <a:spcPct val="85000"/>
              </a:lnSpc>
              <a:buSzTx/>
              <a:buFontTx/>
              <a:buChar char="•"/>
            </a:pPr>
            <a:r>
              <a:rPr lang="en-US" smtClean="0"/>
              <a:t>Governs how messages flow across network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55638" y="300038"/>
            <a:ext cx="81454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sz="3600" b="0">
                <a:solidFill>
                  <a:schemeClr val="tx2"/>
                </a:solidFill>
              </a:rPr>
              <a:t>Elements of Communication over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BC8417A-B052-4532-9E70-0F8F9927B693}" type="slidenum">
              <a:rPr lang="en-US">
                <a:latin typeface="Tahoma" pitchFamily="34" charset="0"/>
              </a:rPr>
              <a:pPr/>
              <a:t>13</a:t>
            </a:fld>
            <a:endParaRPr lang="en-US">
              <a:latin typeface="Tahoma" pitchFamily="34" charset="0"/>
            </a:endParaRP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781800" cy="432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655638" y="300038"/>
            <a:ext cx="81454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sz="3600" b="0">
                <a:solidFill>
                  <a:schemeClr val="tx2"/>
                </a:solidFill>
              </a:rPr>
              <a:t>Elements of Communication over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04CDE73-F02B-4173-A8D1-EA2D0DAFF33B}" type="slidenum">
              <a:rPr lang="en-US">
                <a:latin typeface="Tahoma" pitchFamily="34" charset="0"/>
              </a:rPr>
              <a:pPr/>
              <a:t>14</a:t>
            </a:fld>
            <a:endParaRPr lang="en-US">
              <a:latin typeface="Tahoma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Elements/Components</a:t>
            </a:r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lvl="1" eaLnBrk="1" hangingPunct="1"/>
            <a:r>
              <a:rPr lang="en-US" smtClean="0"/>
              <a:t>Network Devices</a:t>
            </a:r>
          </a:p>
          <a:p>
            <a:pPr lvl="2" eaLnBrk="1" hangingPunct="1"/>
            <a:r>
              <a:rPr lang="en-US" smtClean="0"/>
              <a:t>Hardware (Devices and Media)</a:t>
            </a:r>
          </a:p>
          <a:p>
            <a:pPr lvl="2" eaLnBrk="1" hangingPunct="1"/>
            <a:r>
              <a:rPr lang="en-US" smtClean="0"/>
              <a:t>Software (Services and Processes) </a:t>
            </a:r>
          </a:p>
          <a:p>
            <a:pPr eaLnBrk="1" hangingPunct="1"/>
            <a:endParaRPr lang="en-US" smtClean="0"/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725" y="3086100"/>
            <a:ext cx="7748588" cy="3367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60D6DC-6539-4B68-9DC7-3C25A65C6C8F}" type="slidenum">
              <a:rPr lang="en-US">
                <a:latin typeface="Tahoma" pitchFamily="34" charset="0"/>
              </a:rPr>
              <a:pPr/>
              <a:t>15</a:t>
            </a:fld>
            <a:endParaRPr lang="en-US">
              <a:latin typeface="Tahoma" pitchFamily="34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Devices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92288"/>
            <a:ext cx="8382000" cy="50657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Two Types: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End Devices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Intermediary Devices</a:t>
            </a:r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04800" y="1447800"/>
          <a:ext cx="8305800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itmap Image" r:id="rId3" imgW="6876190" imgH="3019048" progId="Paint.Picture">
                  <p:embed/>
                </p:oleObj>
              </mc:Choice>
              <mc:Fallback>
                <p:oleObj name="Bitmap Image" r:id="rId3" imgW="6876190" imgH="301904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9D1A25F-0A0C-4644-946C-20F89A85D1E0}" type="slidenum">
              <a:rPr lang="en-US">
                <a:latin typeface="Tahoma" pitchFamily="34" charset="0"/>
              </a:rPr>
              <a:pPr/>
              <a:t>16</a:t>
            </a:fld>
            <a:endParaRPr lang="en-US">
              <a:latin typeface="Tahoma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152400"/>
            <a:ext cx="8145462" cy="838200"/>
          </a:xfrm>
        </p:spPr>
        <p:txBody>
          <a:bodyPr/>
          <a:lstStyle/>
          <a:p>
            <a:pPr eaLnBrk="1" hangingPunct="1"/>
            <a:r>
              <a:rPr lang="en-US" smtClean="0"/>
              <a:t>End Devices and their Role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7940675" cy="5076825"/>
          </a:xfrm>
        </p:spPr>
        <p:txBody>
          <a:bodyPr/>
          <a:lstStyle/>
          <a:p>
            <a:pPr lvl="1" eaLnBrk="1" hangingPunct="1"/>
            <a:r>
              <a:rPr lang="en-US" smtClean="0"/>
              <a:t>End devices form interface with human network &amp; communications network</a:t>
            </a:r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438400"/>
            <a:ext cx="8229600" cy="4217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F07BE8C-6D9F-4300-AA27-22060891E84A}" type="slidenum">
              <a:rPr lang="en-US">
                <a:latin typeface="Tahoma" pitchFamily="34" charset="0"/>
              </a:rPr>
              <a:pPr/>
              <a:t>17</a:t>
            </a:fld>
            <a:endParaRPr lang="en-US">
              <a:latin typeface="Tahoma" pitchFamily="34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252538"/>
            <a:ext cx="7940675" cy="5516562"/>
          </a:xfrm>
        </p:spPr>
        <p:txBody>
          <a:bodyPr/>
          <a:lstStyle/>
          <a:p>
            <a:pPr lvl="1" eaLnBrk="1" hangingPunct="1"/>
            <a:r>
              <a:rPr lang="en-US" sz="2400" smtClean="0"/>
              <a:t>Provides connectivity between end devices. </a:t>
            </a:r>
          </a:p>
          <a:p>
            <a:pPr lvl="1" eaLnBrk="1" hangingPunct="1"/>
            <a:r>
              <a:rPr lang="en-US" sz="2400" smtClean="0"/>
              <a:t>Manages data as it flows through the network. </a:t>
            </a:r>
          </a:p>
          <a:p>
            <a:pPr lvl="1" eaLnBrk="1" hangingPunct="1"/>
            <a:r>
              <a:rPr lang="en-US" sz="2400" smtClean="0"/>
              <a:t>Examples?</a:t>
            </a:r>
          </a:p>
          <a:p>
            <a:pPr lvl="1" eaLnBrk="1" hangingPunct="1"/>
            <a:endParaRPr lang="en-US" sz="2400" smtClean="0"/>
          </a:p>
          <a:p>
            <a:pPr eaLnBrk="1" hangingPunct="1"/>
            <a:endParaRPr lang="en-US" smtClean="0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457200" y="2754313"/>
          <a:ext cx="8305800" cy="364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Bitmap Image" r:id="rId4" imgW="6876190" imgH="3019048" progId="Paint.Picture">
                  <p:embed/>
                </p:oleObj>
              </mc:Choice>
              <mc:Fallback>
                <p:oleObj name="Bitmap Image" r:id="rId4" imgW="6876190" imgH="3019048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754313"/>
                        <a:ext cx="8305800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6006" name="Oval 6"/>
          <p:cNvSpPr>
            <a:spLocks noChangeArrowheads="1"/>
          </p:cNvSpPr>
          <p:nvPr/>
        </p:nvSpPr>
        <p:spPr bwMode="auto">
          <a:xfrm>
            <a:off x="2057400" y="4572000"/>
            <a:ext cx="914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6007" name="Oval 7"/>
          <p:cNvSpPr>
            <a:spLocks noChangeArrowheads="1"/>
          </p:cNvSpPr>
          <p:nvPr/>
        </p:nvSpPr>
        <p:spPr bwMode="auto">
          <a:xfrm>
            <a:off x="7391400" y="4495800"/>
            <a:ext cx="914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Oval 8"/>
          <p:cNvSpPr>
            <a:spLocks noChangeArrowheads="1"/>
          </p:cNvSpPr>
          <p:nvPr/>
        </p:nvSpPr>
        <p:spPr bwMode="auto">
          <a:xfrm>
            <a:off x="3733800" y="4343400"/>
            <a:ext cx="21336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6009" name="Text Box 9"/>
          <p:cNvSpPr txBox="1">
            <a:spLocks noChangeArrowheads="1"/>
          </p:cNvSpPr>
          <p:nvPr/>
        </p:nvSpPr>
        <p:spPr bwMode="auto">
          <a:xfrm>
            <a:off x="3965575" y="5957888"/>
            <a:ext cx="12160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Switches</a:t>
            </a:r>
          </a:p>
        </p:txBody>
      </p:sp>
      <p:sp>
        <p:nvSpPr>
          <p:cNvPr id="896010" name="Line 10"/>
          <p:cNvSpPr>
            <a:spLocks noChangeShapeType="1"/>
          </p:cNvSpPr>
          <p:nvPr/>
        </p:nvSpPr>
        <p:spPr bwMode="auto">
          <a:xfrm flipH="1" flipV="1">
            <a:off x="2819400" y="5105400"/>
            <a:ext cx="1066800" cy="838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96011" name="Line 11"/>
          <p:cNvSpPr>
            <a:spLocks noChangeShapeType="1"/>
          </p:cNvSpPr>
          <p:nvPr/>
        </p:nvSpPr>
        <p:spPr bwMode="auto">
          <a:xfrm flipV="1">
            <a:off x="5181600" y="4953000"/>
            <a:ext cx="2286000" cy="990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96012" name="Text Box 12"/>
          <p:cNvSpPr txBox="1">
            <a:spLocks noChangeArrowheads="1"/>
          </p:cNvSpPr>
          <p:nvPr/>
        </p:nvSpPr>
        <p:spPr bwMode="auto">
          <a:xfrm>
            <a:off x="4117975" y="2986088"/>
            <a:ext cx="1085850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Routers</a:t>
            </a:r>
          </a:p>
        </p:txBody>
      </p:sp>
      <p:sp>
        <p:nvSpPr>
          <p:cNvPr id="896013" name="Line 13"/>
          <p:cNvSpPr>
            <a:spLocks noChangeShapeType="1"/>
          </p:cNvSpPr>
          <p:nvPr/>
        </p:nvSpPr>
        <p:spPr bwMode="auto">
          <a:xfrm>
            <a:off x="4572000" y="3429000"/>
            <a:ext cx="228600" cy="838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793038" cy="762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Intermediary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9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9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006" grpId="0" animBg="1"/>
      <p:bldP spid="896007" grpId="0" animBg="1"/>
      <p:bldP spid="896009" grpId="0" animBg="1"/>
      <p:bldP spid="896010" grpId="0" animBg="1"/>
      <p:bldP spid="896011" grpId="0" animBg="1"/>
      <p:bldP spid="896012" grpId="0" animBg="1"/>
      <p:bldP spid="8960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BAFC9C8-42CF-40E4-9E75-803506FE4B97}" type="slidenum">
              <a:rPr lang="en-US">
                <a:latin typeface="Tahoma" pitchFamily="34" charset="0"/>
              </a:rPr>
              <a:pPr/>
              <a:t>18</a:t>
            </a:fld>
            <a:endParaRPr lang="en-US">
              <a:latin typeface="Tahoma" pitchFamily="34" charset="0"/>
            </a:endParaRP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793038" cy="762000"/>
          </a:xfrm>
        </p:spPr>
        <p:txBody>
          <a:bodyPr/>
          <a:lstStyle/>
          <a:p>
            <a:pPr eaLnBrk="1" hangingPunct="1"/>
            <a:r>
              <a:rPr lang="en-US" sz="4000" smtClean="0"/>
              <a:t>Intermediary devices</a:t>
            </a:r>
          </a:p>
        </p:txBody>
      </p:sp>
      <p:pic>
        <p:nvPicPr>
          <p:cNvPr id="3078" name="Picture 4" descr="rtr02.jpg"/>
          <p:cNvPicPr>
            <a:picLocks noGrp="1" noChangeAspect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581400" y="1524000"/>
            <a:ext cx="4953000" cy="1260475"/>
          </a:xfrm>
          <a:noFill/>
        </p:spPr>
      </p:pic>
      <p:pic>
        <p:nvPicPr>
          <p:cNvPr id="3079" name="Picture 31" descr="rtr04b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2901950"/>
            <a:ext cx="51816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15" descr="wrl4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3592513"/>
            <a:ext cx="266700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8"/>
          <p:cNvGraphicFramePr>
            <a:graphicFrameLocks noChangeAspect="1"/>
          </p:cNvGraphicFramePr>
          <p:nvPr/>
        </p:nvGraphicFramePr>
        <p:xfrm>
          <a:off x="0" y="1676400"/>
          <a:ext cx="34480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Bitmap Image" r:id="rId6" imgW="3448531" imgH="1371429" progId="Paint.Picture">
                  <p:embed/>
                </p:oleObj>
              </mc:Choice>
              <mc:Fallback>
                <p:oleObj name="Bitmap Image" r:id="rId6" imgW="3448531" imgH="1371429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76400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9"/>
          <p:cNvGraphicFramePr>
            <a:graphicFrameLocks noChangeAspect="1"/>
          </p:cNvGraphicFramePr>
          <p:nvPr/>
        </p:nvGraphicFramePr>
        <p:xfrm>
          <a:off x="3048000" y="5270500"/>
          <a:ext cx="61817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Bitmap Image" r:id="rId8" imgW="5191850" imgH="628571" progId="Paint.Picture">
                  <p:embed/>
                </p:oleObj>
              </mc:Choice>
              <mc:Fallback>
                <p:oleObj name="Bitmap Image" r:id="rId8" imgW="5191850" imgH="628571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70500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4803775" y="6248400"/>
            <a:ext cx="962025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Switch</a:t>
            </a:r>
          </a:p>
        </p:txBody>
      </p:sp>
      <p:sp>
        <p:nvSpPr>
          <p:cNvPr id="3082" name="Text Box 11"/>
          <p:cNvSpPr txBox="1">
            <a:spLocks noChangeArrowheads="1"/>
          </p:cNvSpPr>
          <p:nvPr/>
        </p:nvSpPr>
        <p:spPr bwMode="auto">
          <a:xfrm>
            <a:off x="5029200" y="4800600"/>
            <a:ext cx="968375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Router</a:t>
            </a:r>
          </a:p>
        </p:txBody>
      </p:sp>
      <p:sp>
        <p:nvSpPr>
          <p:cNvPr id="3083" name="Text Box 12"/>
          <p:cNvSpPr txBox="1">
            <a:spLocks noChangeArrowheads="1"/>
          </p:cNvSpPr>
          <p:nvPr/>
        </p:nvSpPr>
        <p:spPr bwMode="auto">
          <a:xfrm>
            <a:off x="1219200" y="3048000"/>
            <a:ext cx="649288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Hub</a:t>
            </a:r>
          </a:p>
        </p:txBody>
      </p:sp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685800" y="6110288"/>
            <a:ext cx="2012950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hlink"/>
                </a:solidFill>
              </a:rPr>
              <a:t>Wireless Router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4740A44-C640-43CD-98E5-6BB4BFE6D802}" type="slidenum">
              <a:rPr lang="en-US">
                <a:latin typeface="Tahoma" pitchFamily="34" charset="0"/>
              </a:rPr>
              <a:pPr/>
              <a:t>19</a:t>
            </a:fld>
            <a:endParaRPr lang="en-US">
              <a:latin typeface="Tahoma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Software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533400" y="1600200"/>
            <a:ext cx="83820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 b="0"/>
              <a:t>Services : 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b="0"/>
              <a:t>provides information in response to a request.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b="0"/>
              <a:t>For example e-mail hosting services and web hosting services.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 b="0"/>
              <a:t>Processes 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b="0"/>
              <a:t>Provide the functionality that directs and moves the messages through the network.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b="0"/>
              <a:t>Processes are less obvious to us but are critical to the operation of networks.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AA63EC3-90E7-462B-8385-47104BC01220}" type="slidenum">
              <a:rPr lang="en-US">
                <a:latin typeface="Tahoma" pitchFamily="34" charset="0"/>
              </a:rPr>
              <a:pPr/>
              <a:t>2</a:t>
            </a:fld>
            <a:endParaRPr lang="en-US">
              <a:latin typeface="Tahoma" pitchFamily="34" charset="0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defTabSz="457200" eaLnBrk="1" hangingPunct="1"/>
            <a:r>
              <a:rPr lang="en-US" dirty="0" smtClean="0"/>
              <a:t>Internet Applications (January 2019)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sz="half" idx="4294967295"/>
          </p:nvPr>
        </p:nvSpPr>
        <p:spPr>
          <a:xfrm>
            <a:off x="228600" y="1447800"/>
            <a:ext cx="4495800" cy="5257800"/>
          </a:xfrm>
        </p:spPr>
        <p:txBody>
          <a:bodyPr/>
          <a:lstStyle/>
          <a:p>
            <a:pPr defTabSz="457200" eaLnBrk="1" hangingPunct="1"/>
            <a:r>
              <a:rPr lang="en-US" sz="2800" dirty="0" smtClean="0"/>
              <a:t>Internet Users</a:t>
            </a:r>
          </a:p>
          <a:p>
            <a:pPr lvl="1" defTabSz="457200" eaLnBrk="1" hangingPunct="1"/>
            <a:r>
              <a:rPr lang="en-US" sz="2400" b="1" dirty="0" smtClean="0"/>
              <a:t>4.1B</a:t>
            </a:r>
            <a:r>
              <a:rPr lang="en-US" sz="2400" dirty="0" smtClean="0"/>
              <a:t> users worldwide</a:t>
            </a:r>
          </a:p>
          <a:p>
            <a:pPr lvl="1" defTabSz="457200" eaLnBrk="1" hangingPunct="1"/>
            <a:r>
              <a:rPr lang="en-US" sz="2400" b="1" dirty="0" smtClean="0"/>
              <a:t>49%</a:t>
            </a:r>
            <a:r>
              <a:rPr lang="en-US" sz="2400" dirty="0" smtClean="0"/>
              <a:t> in Asia</a:t>
            </a:r>
          </a:p>
          <a:p>
            <a:pPr defTabSz="457200" eaLnBrk="1" hangingPunct="1"/>
            <a:endParaRPr lang="en-US" sz="2800" dirty="0" smtClean="0"/>
          </a:p>
          <a:p>
            <a:pPr defTabSz="457200" eaLnBrk="1" hangingPunct="1"/>
            <a:r>
              <a:rPr lang="en-US" sz="2800" dirty="0" smtClean="0"/>
              <a:t>Web</a:t>
            </a:r>
          </a:p>
          <a:p>
            <a:pPr lvl="1" defTabSz="457200" eaLnBrk="1" hangingPunct="1"/>
            <a:r>
              <a:rPr lang="en-US" sz="2400" b="1" dirty="0" smtClean="0"/>
              <a:t>1.94 B –</a:t>
            </a:r>
            <a:r>
              <a:rPr lang="en-US" sz="2400" dirty="0" smtClean="0"/>
              <a:t> Number of websites.</a:t>
            </a:r>
          </a:p>
          <a:p>
            <a:pPr lvl="1" defTabSz="457200" eaLnBrk="1" hangingPunct="1"/>
            <a:r>
              <a:rPr lang="en-US" sz="2400" b="1" dirty="0" smtClean="0"/>
              <a:t>51.8%</a:t>
            </a:r>
            <a:r>
              <a:rPr lang="en-US" sz="2400" dirty="0" smtClean="0"/>
              <a:t> of all traffic comes from bots not humans.</a:t>
            </a:r>
          </a:p>
        </p:txBody>
      </p:sp>
      <p:sp>
        <p:nvSpPr>
          <p:cNvPr id="9221" name="Content Placeholder 4"/>
          <p:cNvSpPr>
            <a:spLocks noGrp="1"/>
          </p:cNvSpPr>
          <p:nvPr>
            <p:ph sz="half" idx="4294967295"/>
          </p:nvPr>
        </p:nvSpPr>
        <p:spPr>
          <a:xfrm>
            <a:off x="4495800" y="1341438"/>
            <a:ext cx="4495800" cy="5059362"/>
          </a:xfrm>
        </p:spPr>
        <p:txBody>
          <a:bodyPr/>
          <a:lstStyle/>
          <a:p>
            <a:pPr defTabSz="457200" eaLnBrk="1" hangingPunct="1"/>
            <a:r>
              <a:rPr lang="en-US" sz="2800" dirty="0" smtClean="0"/>
              <a:t>Google Search</a:t>
            </a:r>
          </a:p>
          <a:p>
            <a:pPr lvl="1" defTabSz="457200" eaLnBrk="1" hangingPunct="1"/>
            <a:r>
              <a:rPr lang="en-US" sz="2400" b="1" dirty="0"/>
              <a:t>7</a:t>
            </a:r>
            <a:r>
              <a:rPr lang="en-US" sz="2400" b="1" dirty="0" smtClean="0"/>
              <a:t>B</a:t>
            </a:r>
            <a:r>
              <a:rPr lang="en-US" sz="2400" dirty="0" smtClean="0"/>
              <a:t> search queries per day.</a:t>
            </a:r>
          </a:p>
          <a:p>
            <a:pPr defTabSz="457200" eaLnBrk="1" hangingPunct="1"/>
            <a:r>
              <a:rPr lang="en-US" dirty="0" smtClean="0"/>
              <a:t>Email</a:t>
            </a:r>
            <a:endParaRPr lang="en-US" sz="2400" dirty="0" smtClean="0"/>
          </a:p>
          <a:p>
            <a:pPr lvl="1" defTabSz="457200" eaLnBrk="1" hangingPunct="1"/>
            <a:r>
              <a:rPr lang="en-US" sz="2400" b="1" dirty="0" smtClean="0"/>
              <a:t>14 B </a:t>
            </a:r>
            <a:r>
              <a:rPr lang="en-US" sz="2400" dirty="0" smtClean="0"/>
              <a:t>emails sent in a day.</a:t>
            </a:r>
          </a:p>
          <a:p>
            <a:pPr defTabSz="457200" eaLnBrk="1" hangingPunct="1"/>
            <a:endParaRPr lang="en-US" sz="2800" dirty="0" smtClean="0"/>
          </a:p>
          <a:p>
            <a:pPr defTabSz="457200" eaLnBrk="1" hangingPunct="1"/>
            <a:r>
              <a:rPr lang="en-US" sz="2800" dirty="0" smtClean="0"/>
              <a:t>Domain Name</a:t>
            </a:r>
          </a:p>
          <a:p>
            <a:pPr lvl="1" defTabSz="457200" eaLnBrk="1" hangingPunct="1"/>
            <a:r>
              <a:rPr lang="en-US" sz="2400" b="1" dirty="0" smtClean="0"/>
              <a:t>342 million</a:t>
            </a:r>
            <a:r>
              <a:rPr lang="en-US" sz="2400" dirty="0" smtClean="0"/>
              <a:t> domain name registered.</a:t>
            </a:r>
          </a:p>
        </p:txBody>
      </p:sp>
      <p:sp>
        <p:nvSpPr>
          <p:cNvPr id="9222" name="Slide Number Placeholder 3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2A1343DC-515D-4D6F-B6D5-4B817241BFF8}" type="slidenum">
              <a:rPr lang="en-US" sz="1200">
                <a:solidFill>
                  <a:srgbClr val="898989"/>
                </a:solidFill>
                <a:latin typeface="Courier New" pitchFamily="49" charset="0"/>
                <a:ea typeface="ＭＳ Ｐゴシック" pitchFamily="1" charset="-128"/>
              </a:rPr>
              <a:pPr algn="r" eaLnBrk="1" hangingPunct="1"/>
              <a:t>2</a:t>
            </a:fld>
            <a:endParaRPr lang="en-US" sz="1200">
              <a:solidFill>
                <a:srgbClr val="898989"/>
              </a:solidFill>
              <a:latin typeface="Courier New" pitchFamily="49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2F5D179-AFF3-4F52-9AAC-08E6DBBE929C}" type="slidenum">
              <a:rPr lang="en-US">
                <a:latin typeface="Tahoma" pitchFamily="34" charset="0"/>
              </a:rPr>
              <a:pPr/>
              <a:t>20</a:t>
            </a:fld>
            <a:endParaRPr lang="en-US">
              <a:latin typeface="Tahoma" pitchFamily="34" charset="0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Processes and Services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27013" y="1643063"/>
          <a:ext cx="8002587" cy="422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Bitmap Image" r:id="rId3" imgW="7163800" imgH="3780952" progId="Paint.Picture">
                  <p:embed/>
                </p:oleObj>
              </mc:Choice>
              <mc:Fallback>
                <p:oleObj name="Bitmap Image" r:id="rId3" imgW="7163800" imgH="378095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1643063"/>
                        <a:ext cx="8002587" cy="422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CD7ABCB-2791-4D30-913A-546D57435A3D}" type="slidenum">
              <a:rPr lang="en-US">
                <a:latin typeface="Tahoma" pitchFamily="34" charset="0"/>
              </a:rPr>
              <a:pPr/>
              <a:t>21</a:t>
            </a:fld>
            <a:endParaRPr lang="en-US">
              <a:latin typeface="Tahoma" pitchFamily="34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Media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381000" y="1966913"/>
          <a:ext cx="8405813" cy="348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Bitmap Image" r:id="rId3" imgW="7059010" imgH="2924583" progId="Paint.Picture">
                  <p:embed/>
                </p:oleObj>
              </mc:Choice>
              <mc:Fallback>
                <p:oleObj name="Bitmap Image" r:id="rId3" imgW="7059010" imgH="292458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66913"/>
                        <a:ext cx="8405813" cy="348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D9DE526-455C-4980-A1BA-96723B1942C3}" type="slidenum">
              <a:rPr lang="en-US">
                <a:latin typeface="Tahoma" pitchFamily="34" charset="0"/>
              </a:rPr>
              <a:pPr/>
              <a:t>22</a:t>
            </a:fld>
            <a:endParaRPr lang="en-US">
              <a:latin typeface="Tahoma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Media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eaLnBrk="1" hangingPunct="1"/>
            <a:r>
              <a:rPr lang="en-US" smtClean="0"/>
              <a:t>The channel over which a message travels</a:t>
            </a: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2362200"/>
            <a:ext cx="7134225" cy="4322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53FF022-3EB9-4CF1-A21E-7AFC2568A967}" type="slidenum">
              <a:rPr lang="en-US">
                <a:latin typeface="Tahoma" pitchFamily="34" charset="0"/>
              </a:rPr>
              <a:pPr/>
              <a:t>23</a:t>
            </a:fld>
            <a:endParaRPr lang="en-US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Messages- Data Representation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1981200"/>
          </a:xfrm>
        </p:spPr>
        <p:txBody>
          <a:bodyPr/>
          <a:lstStyle/>
          <a:p>
            <a:pPr eaLnBrk="1" hangingPunct="1"/>
            <a:r>
              <a:rPr lang="en-US" smtClean="0"/>
              <a:t>Information today comes in different forms such as </a:t>
            </a:r>
          </a:p>
          <a:p>
            <a:pPr lvl="1" eaLnBrk="1" hangingPunct="1"/>
            <a:r>
              <a:rPr lang="en-US" smtClean="0"/>
              <a:t>text, numbers, images, audio, and video.</a:t>
            </a:r>
          </a:p>
          <a:p>
            <a:pPr lvl="2" eaLnBrk="1" hangingPunct="1"/>
            <a:endParaRPr lang="en-US" smtClean="0"/>
          </a:p>
          <a:p>
            <a:pPr lvl="1"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/>
            <a:endParaRPr lang="en-US" sz="3600" smtClean="0"/>
          </a:p>
        </p:txBody>
      </p:sp>
      <p:pic>
        <p:nvPicPr>
          <p:cNvPr id="27653" name="Picture 4" descr="standard-formats-ascii-unico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124200"/>
            <a:ext cx="65532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BB56127-5BB7-4A88-AF7D-A138E88099CA}" type="slidenum">
              <a:rPr lang="en-US">
                <a:latin typeface="Tahoma" pitchFamily="34" charset="0"/>
              </a:rPr>
              <a:pPr/>
              <a:t>24</a:t>
            </a:fld>
            <a:endParaRPr lang="en-US">
              <a:latin typeface="Tahoma" pitchFamily="34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Representation-Text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105400"/>
          </a:xfrm>
        </p:spPr>
        <p:txBody>
          <a:bodyPr/>
          <a:lstStyle/>
          <a:p>
            <a:pPr eaLnBrk="1" hangingPunct="1"/>
            <a:r>
              <a:rPr lang="en-US" b="1" smtClean="0"/>
              <a:t>Text </a:t>
            </a:r>
            <a:r>
              <a:rPr lang="en-US" smtClean="0"/>
              <a:t>: Different sets of bit patterns are designed to represent text symbols. Each set is called a code.</a:t>
            </a:r>
          </a:p>
          <a:p>
            <a:pPr lvl="1" eaLnBrk="1" hangingPunct="1"/>
            <a:r>
              <a:rPr lang="en-US" b="1" smtClean="0"/>
              <a:t>ASCII</a:t>
            </a:r>
            <a:r>
              <a:rPr lang="en-US" smtClean="0"/>
              <a:t> </a:t>
            </a:r>
          </a:p>
          <a:p>
            <a:pPr lvl="2" eaLnBrk="1" hangingPunct="1"/>
            <a:r>
              <a:rPr lang="en-US" smtClean="0"/>
              <a:t>American Standard Code for Information Interchange: 7-bit code/char, 1 bit for parity. </a:t>
            </a:r>
          </a:p>
          <a:p>
            <a:pPr lvl="2" eaLnBrk="1" hangingPunct="1"/>
            <a:r>
              <a:rPr lang="en-US" smtClean="0"/>
              <a:t>Constitutes the first 127 characters in Unicode and known as basic latin.</a:t>
            </a:r>
          </a:p>
          <a:p>
            <a:pPr lvl="1" eaLnBrk="1" hangingPunct="1"/>
            <a:r>
              <a:rPr lang="en-US" b="1" smtClean="0"/>
              <a:t>Unicode </a:t>
            </a:r>
            <a:r>
              <a:rPr lang="en-US" smtClean="0"/>
              <a:t>- 16 bit codes to represent a symbol.</a:t>
            </a:r>
          </a:p>
          <a:p>
            <a:pPr lvl="1"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/>
            <a:endParaRPr 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37DB33F-C17C-462C-ADB1-96A7B441252F}" type="slidenum">
              <a:rPr lang="en-US">
                <a:latin typeface="Tahoma" pitchFamily="34" charset="0"/>
              </a:rPr>
              <a:pPr/>
              <a:t>25</a:t>
            </a:fld>
            <a:endParaRPr lang="en-US">
              <a:latin typeface="Tahoma" pitchFamily="34" charset="0"/>
            </a:endParaRPr>
          </a:p>
        </p:txBody>
      </p:sp>
      <p:pic>
        <p:nvPicPr>
          <p:cNvPr id="919555" name="Picture 3" descr="fig4-17 mod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598613"/>
            <a:ext cx="4171950" cy="502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Data Representation-Text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4EB175B-3350-4105-9550-79218AC51694}" type="slidenum">
              <a:rPr lang="en-US">
                <a:latin typeface="Tahoma" pitchFamily="34" charset="0"/>
              </a:rPr>
              <a:pPr/>
              <a:t>26</a:t>
            </a:fld>
            <a:endParaRPr lang="en-US">
              <a:latin typeface="Tahoma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382000" cy="1027113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0"/>
            <a:ext cx="78486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7200" y="304800"/>
            <a:ext cx="77930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sz="3600" b="0">
                <a:solidFill>
                  <a:schemeClr val="tx2"/>
                </a:solidFill>
              </a:rPr>
              <a:t>Text- Data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0B12FCF-3C1E-4307-8A10-4DC5571CC3DE}" type="slidenum">
              <a:rPr lang="en-US">
                <a:latin typeface="Tahoma" pitchFamily="34" charset="0"/>
              </a:rPr>
              <a:pPr/>
              <a:t>27</a:t>
            </a:fld>
            <a:endParaRPr lang="en-US">
              <a:latin typeface="Tahoma" pitchFamily="34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839200" cy="5334000"/>
          </a:xfrm>
        </p:spPr>
        <p:txBody>
          <a:bodyPr/>
          <a:lstStyle/>
          <a:p>
            <a:pPr lvl="1" eaLnBrk="1" hangingPunct="1"/>
            <a:r>
              <a:rPr lang="en-US" b="1" smtClean="0"/>
              <a:t>Numbers :</a:t>
            </a:r>
          </a:p>
          <a:p>
            <a:pPr lvl="1" eaLnBrk="1" hangingPunct="1"/>
            <a:r>
              <a:rPr lang="en-US" sz="3200" smtClean="0"/>
              <a:t>Directly converted in to binary which is base 2.</a:t>
            </a:r>
          </a:p>
          <a:p>
            <a:pPr lvl="1" eaLnBrk="1" hangingPunct="1"/>
            <a:r>
              <a:rPr lang="en-GB" sz="3200" smtClean="0"/>
              <a:t>The number 101 in base 2 is really </a:t>
            </a:r>
          </a:p>
          <a:p>
            <a:pPr lvl="2" eaLnBrk="1" hangingPunct="1"/>
            <a:r>
              <a:rPr lang="en-GB" sz="3200" smtClean="0"/>
              <a:t>0  1  1  1   0  1  0  1</a:t>
            </a:r>
          </a:p>
          <a:p>
            <a:pPr lvl="2" eaLnBrk="1" hangingPunct="1"/>
            <a:r>
              <a:rPr lang="en-GB" sz="3200" smtClean="0"/>
              <a:t>2</a:t>
            </a:r>
            <a:r>
              <a:rPr lang="en-GB" sz="3200" baseline="30000" smtClean="0"/>
              <a:t>7</a:t>
            </a:r>
            <a:r>
              <a:rPr lang="en-GB" sz="3200" smtClean="0"/>
              <a:t> 2</a:t>
            </a:r>
            <a:r>
              <a:rPr lang="en-GB" sz="3200" baseline="30000" smtClean="0"/>
              <a:t>6</a:t>
            </a:r>
            <a:r>
              <a:rPr lang="en-GB" sz="3200" smtClean="0"/>
              <a:t> 2</a:t>
            </a:r>
            <a:r>
              <a:rPr lang="en-GB" sz="3200" baseline="30000" smtClean="0"/>
              <a:t>5</a:t>
            </a:r>
            <a:r>
              <a:rPr lang="en-GB" sz="3200" smtClean="0"/>
              <a:t> 2</a:t>
            </a:r>
            <a:r>
              <a:rPr lang="en-GB" sz="3200" baseline="30000" smtClean="0"/>
              <a:t>4</a:t>
            </a:r>
            <a:r>
              <a:rPr lang="en-GB" sz="3200" smtClean="0"/>
              <a:t> 2</a:t>
            </a:r>
            <a:r>
              <a:rPr lang="en-GB" sz="3200" baseline="30000" smtClean="0"/>
              <a:t>3</a:t>
            </a:r>
            <a:r>
              <a:rPr lang="en-GB" sz="3200" smtClean="0"/>
              <a:t> 2</a:t>
            </a:r>
            <a:r>
              <a:rPr lang="en-GB" sz="3200" baseline="30000" smtClean="0"/>
              <a:t>2</a:t>
            </a:r>
            <a:r>
              <a:rPr lang="en-GB" sz="3200" smtClean="0"/>
              <a:t> 2</a:t>
            </a:r>
            <a:r>
              <a:rPr lang="en-GB" sz="3200" baseline="30000" smtClean="0"/>
              <a:t>1</a:t>
            </a:r>
            <a:r>
              <a:rPr lang="en-GB" sz="3200" smtClean="0"/>
              <a:t> 2</a:t>
            </a:r>
            <a:r>
              <a:rPr lang="en-GB" sz="3200" baseline="30000" smtClean="0"/>
              <a:t>0</a:t>
            </a:r>
            <a:r>
              <a:rPr lang="en-GB" sz="3200" smtClean="0"/>
              <a:t> </a:t>
            </a:r>
            <a:endParaRPr lang="en-US" sz="320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Data Representation- Numbers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4E5546-C656-442F-9DF4-7BA265E361E2}" type="slidenum">
              <a:rPr lang="en-US">
                <a:latin typeface="Tahoma" pitchFamily="34" charset="0"/>
              </a:rPr>
              <a:pPr/>
              <a:t>28</a:t>
            </a:fld>
            <a:endParaRPr lang="en-US"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534400" cy="2895600"/>
          </a:xfrm>
        </p:spPr>
        <p:txBody>
          <a:bodyPr/>
          <a:lstStyle/>
          <a:p>
            <a:pPr lvl="1" eaLnBrk="1" hangingPunct="1"/>
            <a:r>
              <a:rPr lang="en-US" b="1" smtClean="0"/>
              <a:t>Images – </a:t>
            </a:r>
          </a:p>
          <a:p>
            <a:pPr lvl="2" eaLnBrk="1" hangingPunct="1"/>
            <a:r>
              <a:rPr lang="en-US" smtClean="0"/>
              <a:t>Also represented by bit patterns. </a:t>
            </a:r>
          </a:p>
          <a:p>
            <a:pPr lvl="2" eaLnBrk="1" hangingPunct="1"/>
            <a:r>
              <a:rPr lang="en-US" smtClean="0"/>
              <a:t>Mechanism different. Matrix of Pixels used. Each pixel is assigned to a bit pattern.</a:t>
            </a:r>
          </a:p>
          <a:p>
            <a:pPr lvl="2" eaLnBrk="1" hangingPunct="1"/>
            <a:r>
              <a:rPr lang="en-US" smtClean="0"/>
              <a:t>Color images uses RGB or YCM methods.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Data Representation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933825"/>
            <a:ext cx="40386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08EA7-7CF2-4FBA-BFC8-AEE51ED687C5}" type="slidenum">
              <a:rPr lang="en-US">
                <a:latin typeface="Tahoma" pitchFamily="34" charset="0"/>
              </a:rPr>
              <a:pPr/>
              <a:t>29</a:t>
            </a:fld>
            <a:endParaRPr lang="en-US">
              <a:latin typeface="Tahoma" pitchFamily="34" charset="0"/>
            </a:endParaRP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304800" y="1752600"/>
            <a:ext cx="4572000" cy="371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dirty="0"/>
              <a:t>Audio</a:t>
            </a:r>
            <a:r>
              <a:rPr lang="en-US" sz="2800" b="0" dirty="0"/>
              <a:t>- Continuous, not discrete. Converted to digital or analog </a:t>
            </a:r>
            <a:r>
              <a:rPr lang="en-US" sz="2800" b="0" dirty="0" smtClean="0"/>
              <a:t>signal.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 dirty="0" smtClean="0"/>
              <a:t>Video </a:t>
            </a:r>
            <a:r>
              <a:rPr lang="en-US" sz="2800" dirty="0"/>
              <a:t>– </a:t>
            </a:r>
            <a:r>
              <a:rPr lang="en-US" sz="2800" b="0" dirty="0"/>
              <a:t>Continuous and discrete entity. Can be changed into analog or digital signal.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sz="2800" b="0" dirty="0"/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676400"/>
            <a:ext cx="36576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Data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9248FFC-9515-4453-A88B-1170D4CC72B3}" type="slidenum">
              <a:rPr lang="en-US">
                <a:latin typeface="Tahoma" pitchFamily="34" charset="0"/>
              </a:rPr>
              <a:pPr/>
              <a:t>3</a:t>
            </a:fld>
            <a:endParaRPr lang="en-US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019800"/>
            <a:ext cx="80010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itchFamily="1" charset="0"/>
              </a:rPr>
              <a:t>Source; http://www.internetworldstats.com/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33400" y="381000"/>
            <a:ext cx="77930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457200" eaLnBrk="1" hangingPunct="1">
              <a:defRPr/>
            </a:pPr>
            <a:r>
              <a:rPr lang="en-US" sz="36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Bangladesh Internet Statistics (</a:t>
            </a:r>
            <a:r>
              <a:rPr lang="en-US" sz="36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2019)</a:t>
            </a:r>
            <a:endParaRPr lang="en-US" sz="36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5" y="2057400"/>
            <a:ext cx="8277525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18C45FC-F0A2-4246-A5D5-75B0BD4B2228}" type="slidenum">
              <a:rPr lang="en-US">
                <a:latin typeface="Tahoma" pitchFamily="34" charset="0"/>
              </a:rPr>
              <a:pPr/>
              <a:t>30</a:t>
            </a:fld>
            <a:endParaRPr lang="en-US">
              <a:latin typeface="Tahoma" pitchFamily="34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Rules - Protocols</a:t>
            </a:r>
            <a:endParaRPr lang="en-US" smtClean="0"/>
          </a:p>
        </p:txBody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447800"/>
            <a:ext cx="7940675" cy="5326063"/>
          </a:xfrm>
        </p:spPr>
        <p:txBody>
          <a:bodyPr/>
          <a:lstStyle/>
          <a:p>
            <a:pPr eaLnBrk="1" hangingPunct="1"/>
            <a:r>
              <a:rPr lang="en-US" sz="2800" smtClean="0"/>
              <a:t>A set of predetermined rules that govern communication.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Defines: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What is communicated??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How it is communicated??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When it is communicated??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929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886200"/>
            <a:ext cx="4419600" cy="266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9797" name="Oval 5"/>
          <p:cNvSpPr>
            <a:spLocks noChangeArrowheads="1"/>
          </p:cNvSpPr>
          <p:nvPr/>
        </p:nvSpPr>
        <p:spPr bwMode="auto">
          <a:xfrm>
            <a:off x="3886200" y="4648200"/>
            <a:ext cx="2057400" cy="685800"/>
          </a:xfrm>
          <a:prstGeom prst="ellipse">
            <a:avLst/>
          </a:prstGeom>
          <a:noFill/>
          <a:ln w="3175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2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of Data Flow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78800" cy="762000"/>
          </a:xfrm>
        </p:spPr>
        <p:txBody>
          <a:bodyPr/>
          <a:lstStyle/>
          <a:p>
            <a:r>
              <a:rPr lang="en-US" b="1" dirty="0"/>
              <a:t>Simplex</a:t>
            </a:r>
            <a:r>
              <a:rPr lang="en-US" dirty="0"/>
              <a:t> : Example keyboard, monitors.</a:t>
            </a:r>
          </a:p>
        </p:txBody>
      </p:sp>
      <p:pic>
        <p:nvPicPr>
          <p:cNvPr id="62468" name="Picture 4" descr="C:\Program Files\Common Files\Microsoft Shared\Clipart\cagcat50\BS00580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48200"/>
            <a:ext cx="1373188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C:\Program Files\Common Files\Microsoft Shared\Clipart\cagcat50\BS00580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95800"/>
            <a:ext cx="1373188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1981200" y="52578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2895600" y="48768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 flipH="1">
            <a:off x="3048000" y="55626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590800" y="44196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Direction of data at Time 1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438400" y="57150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Direction of data at Time 2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304800" y="6096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WorkStation</a:t>
            </a: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6781800" y="5867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WorkStation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381000" y="3657600"/>
            <a:ext cx="874160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20000"/>
              </a:spcBef>
              <a:buClr>
                <a:srgbClr val="0000FF"/>
              </a:buClr>
              <a:buFontTx/>
              <a:buChar char="•"/>
            </a:pPr>
            <a:r>
              <a:rPr kumimoji="1" lang="en-US" sz="2800" dirty="0">
                <a:latin typeface="Tahoma" panose="020B0604030504040204" pitchFamily="34" charset="0"/>
              </a:rPr>
              <a:t>Half-duplex</a:t>
            </a:r>
            <a:r>
              <a:rPr kumimoji="1" lang="en-US" sz="2800" b="0" dirty="0">
                <a:latin typeface="Tahoma" panose="020B0604030504040204" pitchFamily="34" charset="0"/>
              </a:rPr>
              <a:t>: Example </a:t>
            </a:r>
            <a:r>
              <a:rPr kumimoji="1" lang="en-US" sz="2800" b="0" dirty="0" err="1">
                <a:latin typeface="Tahoma" panose="020B0604030504040204" pitchFamily="34" charset="0"/>
              </a:rPr>
              <a:t>Walkie</a:t>
            </a:r>
            <a:r>
              <a:rPr kumimoji="1" lang="en-US" sz="2800" b="0" dirty="0">
                <a:latin typeface="Tahoma" panose="020B0604030504040204" pitchFamily="34" charset="0"/>
              </a:rPr>
              <a:t> Talkies and CB Radios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838200" y="2209800"/>
            <a:ext cx="533400" cy="1066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pic>
        <p:nvPicPr>
          <p:cNvPr id="62479" name="Picture 15" descr="C:\Program Files\Common Files\Microsoft Shared\Clipart\cagcat50\BS00580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33600"/>
            <a:ext cx="1373188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1371600" y="25908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6934200" y="2133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Monitor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1447800" y="31242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MainFrame</a:t>
            </a:r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auto">
          <a:xfrm>
            <a:off x="2971800" y="23622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2484" name="Text Box 20"/>
          <p:cNvSpPr txBox="1">
            <a:spLocks noChangeArrowheads="1"/>
          </p:cNvSpPr>
          <p:nvPr/>
        </p:nvSpPr>
        <p:spPr bwMode="auto">
          <a:xfrm>
            <a:off x="2209800" y="1905000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Direction of data</a:t>
            </a:r>
          </a:p>
        </p:txBody>
      </p:sp>
    </p:spTree>
    <p:extLst>
      <p:ext uri="{BB962C8B-B14F-4D97-AF65-F5344CB8AC3E}">
        <p14:creationId xmlns:p14="http://schemas.microsoft.com/office/powerpoint/2010/main" val="86204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data flow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78800" cy="1143000"/>
          </a:xfrm>
        </p:spPr>
        <p:txBody>
          <a:bodyPr/>
          <a:lstStyle/>
          <a:p>
            <a:r>
              <a:rPr lang="en-US" b="1" dirty="0"/>
              <a:t>Full –duplex</a:t>
            </a:r>
            <a:r>
              <a:rPr lang="en-US" dirty="0"/>
              <a:t>: Example: Telephone conversation</a:t>
            </a:r>
          </a:p>
          <a:p>
            <a:endParaRPr lang="en-US" dirty="0"/>
          </a:p>
        </p:txBody>
      </p:sp>
      <p:pic>
        <p:nvPicPr>
          <p:cNvPr id="63492" name="Picture 4" descr="C:\Program Files\Common Files\Microsoft Shared\Clipart\cagcat50\BS00580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48200"/>
            <a:ext cx="1373188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Program Files\Common Files\Microsoft Shared\Clipart\cagcat50\BS00580_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373188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1981200" y="52578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2743200" y="47244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2514600" y="403860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Direction of data all the time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304800" y="6096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WorkStation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6553200" y="6096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WorkStation</a:t>
            </a:r>
          </a:p>
        </p:txBody>
      </p:sp>
    </p:spTree>
    <p:extLst>
      <p:ext uri="{BB962C8B-B14F-4D97-AF65-F5344CB8AC3E}">
        <p14:creationId xmlns:p14="http://schemas.microsoft.com/office/powerpoint/2010/main" val="2576031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94A2B0AA-87E3-4419-AEDA-965C35F3CFE0}" type="slidenum">
              <a:rPr lang="en-US"/>
              <a:pPr/>
              <a:t>33</a:t>
            </a:fld>
            <a:endParaRPr lang="en-US"/>
          </a:p>
        </p:txBody>
      </p:sp>
      <p:pic>
        <p:nvPicPr>
          <p:cNvPr id="8632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717675"/>
            <a:ext cx="6827837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b="0" kern="0" dirty="0" smtClean="0"/>
              <a:t>Types of Connection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1065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EA54F620-A4F2-4EF4-A0BF-A2D89C85EC3A}" type="slidenum">
              <a:rPr lang="en-US"/>
              <a:pPr/>
              <a:t>34</a:t>
            </a:fld>
            <a:endParaRPr lang="en-US"/>
          </a:p>
        </p:txBody>
      </p:sp>
      <p:pic>
        <p:nvPicPr>
          <p:cNvPr id="8642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2317750"/>
            <a:ext cx="6389687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b="0" kern="0" dirty="0" smtClean="0"/>
              <a:t>Network Topologies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09911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0ED96DBF-A6D7-4428-8323-B4749A465F88}" type="slidenum">
              <a:rPr lang="en-US"/>
              <a:pPr/>
              <a:t>35</a:t>
            </a:fld>
            <a:endParaRPr lang="en-US"/>
          </a:p>
        </p:txBody>
      </p:sp>
      <p:pic>
        <p:nvPicPr>
          <p:cNvPr id="8652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652588"/>
            <a:ext cx="4854575" cy="36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b="0" kern="0" dirty="0" smtClean="0"/>
              <a:t>Mesh Topology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1547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26E9E953-7832-49FD-8990-00EC1991C7D2}" type="slidenum">
              <a:rPr lang="en-US"/>
              <a:pPr/>
              <a:t>36</a:t>
            </a:fld>
            <a:endParaRPr lang="en-US"/>
          </a:p>
        </p:txBody>
      </p:sp>
      <p:pic>
        <p:nvPicPr>
          <p:cNvPr id="8663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881188"/>
            <a:ext cx="5905500" cy="31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pPr eaLnBrk="1" hangingPunct="1"/>
            <a:r>
              <a:rPr lang="en-US" sz="4000" b="0" kern="0" dirty="0" smtClean="0"/>
              <a:t>Star Topology</a:t>
            </a:r>
          </a:p>
        </p:txBody>
      </p:sp>
    </p:spTree>
    <p:extLst>
      <p:ext uri="{BB962C8B-B14F-4D97-AF65-F5344CB8AC3E}">
        <p14:creationId xmlns:p14="http://schemas.microsoft.com/office/powerpoint/2010/main" val="40377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052AB3F6-A4D0-4F0A-8341-4CADE71BF25B}" type="slidenum">
              <a:rPr lang="en-US"/>
              <a:pPr/>
              <a:t>37</a:t>
            </a:fld>
            <a:endParaRPr lang="en-US"/>
          </a:p>
        </p:txBody>
      </p:sp>
      <p:pic>
        <p:nvPicPr>
          <p:cNvPr id="8673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362200"/>
            <a:ext cx="7888287" cy="16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pPr eaLnBrk="1" hangingPunct="1"/>
            <a:r>
              <a:rPr lang="en-US" sz="4000" b="0" kern="0" dirty="0" smtClean="0"/>
              <a:t>Bus Topology</a:t>
            </a:r>
          </a:p>
        </p:txBody>
      </p:sp>
    </p:spTree>
    <p:extLst>
      <p:ext uri="{BB962C8B-B14F-4D97-AF65-F5344CB8AC3E}">
        <p14:creationId xmlns:p14="http://schemas.microsoft.com/office/powerpoint/2010/main" val="12939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0F22AF25-8C9F-488C-86BA-F1544FA78E38}" type="slidenum">
              <a:rPr lang="en-US"/>
              <a:pPr/>
              <a:t>38</a:t>
            </a:fld>
            <a:endParaRPr lang="en-US"/>
          </a:p>
        </p:txBody>
      </p:sp>
      <p:pic>
        <p:nvPicPr>
          <p:cNvPr id="8683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922463"/>
            <a:ext cx="8593137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pPr eaLnBrk="1" hangingPunct="1"/>
            <a:r>
              <a:rPr lang="en-US" sz="4000" b="0" kern="0" dirty="0" smtClean="0"/>
              <a:t>Ring Topology</a:t>
            </a:r>
          </a:p>
        </p:txBody>
      </p:sp>
    </p:spTree>
    <p:extLst>
      <p:ext uri="{BB962C8B-B14F-4D97-AF65-F5344CB8AC3E}">
        <p14:creationId xmlns:p14="http://schemas.microsoft.com/office/powerpoint/2010/main" val="1933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1.</a:t>
            </a:r>
            <a:fld id="{33DEF21E-7E81-4684-B24F-0A0D9ABC9467}" type="slidenum">
              <a:rPr lang="en-US"/>
              <a:pPr/>
              <a:t>39</a:t>
            </a:fld>
            <a:endParaRPr lang="en-US"/>
          </a:p>
        </p:txBody>
      </p:sp>
      <p:pic>
        <p:nvPicPr>
          <p:cNvPr id="869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490663"/>
            <a:ext cx="6883400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38100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pPr eaLnBrk="1" hangingPunct="1"/>
            <a:r>
              <a:rPr lang="en-US" sz="4000" b="0" kern="0" dirty="0" smtClean="0"/>
              <a:t>Hybrid Topology</a:t>
            </a:r>
          </a:p>
        </p:txBody>
      </p:sp>
    </p:spTree>
    <p:extLst>
      <p:ext uri="{BB962C8B-B14F-4D97-AF65-F5344CB8AC3E}">
        <p14:creationId xmlns:p14="http://schemas.microsoft.com/office/powerpoint/2010/main" val="34234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414439E-0E3A-4BF1-8EA8-0F2B4153DB9C}" type="slidenum">
              <a:rPr lang="en-US">
                <a:latin typeface="Tahoma" pitchFamily="34" charset="0"/>
              </a:rPr>
              <a:pPr/>
              <a:t>4</a:t>
            </a:fld>
            <a:endParaRPr lang="en-US">
              <a:latin typeface="Tahoma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Networks supporting the way we live.</a:t>
            </a:r>
          </a:p>
        </p:txBody>
      </p:sp>
      <p:pic>
        <p:nvPicPr>
          <p:cNvPr id="8775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76400"/>
            <a:ext cx="7613650" cy="4446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D63BED3-03C2-41CF-9AAC-D68E0D7E8FF5}" type="slidenum">
              <a:rPr lang="en-US">
                <a:latin typeface="Tahoma" pitchFamily="34" charset="0"/>
              </a:rPr>
              <a:pPr/>
              <a:t>40</a:t>
            </a:fld>
            <a:endParaRPr lang="en-US">
              <a:latin typeface="Tahoma" pitchFamily="34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Network Types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3352800" cy="4608513"/>
          </a:xfrm>
        </p:spPr>
        <p:txBody>
          <a:bodyPr/>
          <a:lstStyle/>
          <a:p>
            <a:pPr eaLnBrk="1" hangingPunct="1"/>
            <a:r>
              <a:rPr lang="en-US" sz="4800" smtClean="0"/>
              <a:t>PAN</a:t>
            </a:r>
          </a:p>
          <a:p>
            <a:pPr eaLnBrk="1" hangingPunct="1"/>
            <a:r>
              <a:rPr lang="en-US" sz="4800" smtClean="0"/>
              <a:t>LAN</a:t>
            </a:r>
          </a:p>
          <a:p>
            <a:pPr eaLnBrk="1" hangingPunct="1"/>
            <a:r>
              <a:rPr lang="en-US" sz="4800" smtClean="0"/>
              <a:t>MAN</a:t>
            </a:r>
          </a:p>
          <a:p>
            <a:pPr eaLnBrk="1" hangingPunct="1"/>
            <a:r>
              <a:rPr lang="en-US" sz="4800" smtClean="0"/>
              <a:t>WAN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 </a:t>
            </a:r>
            <a:r>
              <a:rPr lang="en-US" dirty="0" err="1" smtClean="0"/>
              <a:t>vs</a:t>
            </a:r>
            <a:r>
              <a:rPr lang="en-US" dirty="0" smtClean="0"/>
              <a:t> LAN </a:t>
            </a:r>
            <a:r>
              <a:rPr lang="en-US" dirty="0" err="1" smtClean="0"/>
              <a:t>vs</a:t>
            </a:r>
            <a:r>
              <a:rPr lang="en-US" dirty="0" smtClean="0"/>
              <a:t> MAN </a:t>
            </a:r>
            <a:r>
              <a:rPr lang="en-US" dirty="0" err="1" smtClean="0"/>
              <a:t>vs</a:t>
            </a:r>
            <a:r>
              <a:rPr lang="en-US" dirty="0" smtClean="0"/>
              <a:t> WAN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146" name="Picture 2" descr="http://networking.layer-x.com/pic/fig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00" y="1676400"/>
            <a:ext cx="7189438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369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FA44B88-D460-416C-BEEC-1740CA39B79E}" type="slidenum">
              <a:rPr lang="en-US">
                <a:latin typeface="Tahoma" pitchFamily="34" charset="0"/>
              </a:rPr>
              <a:pPr/>
              <a:t>42</a:t>
            </a:fld>
            <a:endParaRPr lang="en-US">
              <a:latin typeface="Tahoma" pitchFamily="34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Personal Area Networks (PAN)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800" smtClean="0"/>
              <a:t>A network that connects computers, peripherals and other devices within a personal operating space.</a:t>
            </a:r>
            <a:r>
              <a:rPr lang="en-US" sz="2800" smtClean="0"/>
              <a:t> </a:t>
            </a:r>
          </a:p>
          <a:p>
            <a:pPr eaLnBrk="1" hangingPunct="1"/>
            <a:r>
              <a:rPr lang="en-US" sz="2800" smtClean="0"/>
              <a:t>Eg. Bluetooth</a:t>
            </a:r>
          </a:p>
        </p:txBody>
      </p:sp>
      <p:pic>
        <p:nvPicPr>
          <p:cNvPr id="36869" name="Picture 1" descr="P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997200"/>
            <a:ext cx="4076700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3070225" y="6491288"/>
            <a:ext cx="2644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GB" b="0"/>
              <a:t>http://www.conniq.com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EB2BF06-BBDD-435C-87CC-0AA93F512816}" type="slidenum">
              <a:rPr lang="en-US">
                <a:latin typeface="Tahoma" pitchFamily="34" charset="0"/>
              </a:rPr>
              <a:pPr/>
              <a:t>43</a:t>
            </a:fld>
            <a:endParaRPr lang="en-US">
              <a:latin typeface="Tahoma" pitchFamily="34" charset="0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Local Area Networks (LAN)</a:t>
            </a:r>
            <a:endParaRPr lang="en-US" dirty="0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5211762" cy="5076825"/>
          </a:xfrm>
        </p:spPr>
        <p:txBody>
          <a:bodyPr/>
          <a:lstStyle/>
          <a:p>
            <a:pPr eaLnBrk="1" hangingPunct="1"/>
            <a:r>
              <a:rPr lang="en-GB" sz="2800" dirty="0" smtClean="0"/>
              <a:t>Usually privately owned</a:t>
            </a:r>
          </a:p>
          <a:p>
            <a:pPr eaLnBrk="1" hangingPunct="1"/>
            <a:r>
              <a:rPr lang="en-GB" sz="2800" dirty="0" smtClean="0"/>
              <a:t>And connects computers, peripherals and other devices within an office, building (e.g. office, home) or campus.</a:t>
            </a:r>
          </a:p>
          <a:p>
            <a:pPr eaLnBrk="1" hangingPunct="1"/>
            <a:r>
              <a:rPr lang="en-US" sz="2800" dirty="0" smtClean="0"/>
              <a:t>Typical coverage 10m to 1 km.</a:t>
            </a:r>
          </a:p>
          <a:p>
            <a:pPr eaLnBrk="1" hangingPunct="1"/>
            <a:r>
              <a:rPr lang="en-US" sz="2800" dirty="0" smtClean="0"/>
              <a:t>Ex. Ethernet, Wireless LANs</a:t>
            </a:r>
          </a:p>
        </p:txBody>
      </p:sp>
      <p:pic>
        <p:nvPicPr>
          <p:cNvPr id="37893" name="Picture 2" descr="L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447800"/>
            <a:ext cx="27193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2743200" y="6477000"/>
            <a:ext cx="26447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r>
              <a:rPr lang="en-GB" b="0"/>
              <a:t>http://www.conniq.com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8" y="1371600"/>
            <a:ext cx="7904615" cy="50292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793038" cy="762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Local Area Networks (LAN)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4236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1289A30-1DC6-4C81-9790-EBF2EAB83681}" type="slidenum">
              <a:rPr lang="en-US">
                <a:latin typeface="Tahoma" pitchFamily="34" charset="0"/>
              </a:rPr>
              <a:pPr/>
              <a:t>45</a:t>
            </a:fld>
            <a:endParaRPr lang="en-US">
              <a:latin typeface="Tahoma" pitchFamily="34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 smtClean="0"/>
              <a:t>Metropolitan Area Network</a:t>
            </a:r>
            <a:r>
              <a:rPr lang="en-US" sz="4000" smtClean="0"/>
              <a:t> (MAN)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800" smtClean="0"/>
              <a:t>Is a city wide network. </a:t>
            </a:r>
          </a:p>
          <a:p>
            <a:pPr eaLnBrk="1" hangingPunct="1"/>
            <a:r>
              <a:rPr lang="en-GB" sz="2800" smtClean="0"/>
              <a:t>The coverage limitation is not strict, but real implementation may have range of up to 50 km in urban, suburban, or rural area.</a:t>
            </a:r>
            <a:r>
              <a:rPr lang="en-US" sz="2800" smtClean="0"/>
              <a:t> </a:t>
            </a:r>
          </a:p>
          <a:p>
            <a:pPr eaLnBrk="1" hangingPunct="1"/>
            <a:r>
              <a:rPr lang="en-US" sz="2800" smtClean="0"/>
              <a:t>Ex. WiMax</a:t>
            </a:r>
          </a:p>
        </p:txBody>
      </p:sp>
      <p:pic>
        <p:nvPicPr>
          <p:cNvPr id="38917" name="Picture 5" descr="M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200400"/>
            <a:ext cx="36195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7B23FB-F871-41EF-894F-A274748A2752}" type="slidenum">
              <a:rPr lang="en-US">
                <a:latin typeface="Tahoma" pitchFamily="34" charset="0"/>
              </a:rPr>
              <a:pPr/>
              <a:t>46</a:t>
            </a:fld>
            <a:endParaRPr lang="en-US">
              <a:latin typeface="Tahoma" pitchFamily="34" charset="0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Wide Area Networks (WANs)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eaLnBrk="1" hangingPunct="1"/>
            <a:r>
              <a:rPr lang="en-GB" sz="2800" dirty="0" smtClean="0"/>
              <a:t>A network that spans larger geographical area spanning a state, a country, or even the world.</a:t>
            </a:r>
            <a:r>
              <a:rPr lang="en-US" sz="2800" dirty="0" smtClean="0"/>
              <a:t> </a:t>
            </a:r>
            <a:endParaRPr lang="en-US" sz="2400" dirty="0" smtClean="0"/>
          </a:p>
          <a:p>
            <a:pPr eaLnBrk="1" hangingPunct="1"/>
            <a:r>
              <a:rPr lang="en-US" sz="2800" dirty="0" smtClean="0"/>
              <a:t>LANs separated by geographic distance are connected by a Wide Area Network (WAN)</a:t>
            </a:r>
          </a:p>
          <a:p>
            <a:pPr eaLnBrk="1" hangingPunct="1"/>
            <a:r>
              <a:rPr lang="en-US" sz="2800" dirty="0" smtClean="0"/>
              <a:t>PSTN, Cellular Networks (GSM 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39941" name="Picture 7" descr="W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6950" y="3638550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903663"/>
            <a:ext cx="5091113" cy="19637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Point-to-Point </a:t>
            </a:r>
            <a:r>
              <a:rPr lang="en-US" dirty="0"/>
              <a:t>WAN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2133600"/>
          </a:xfrm>
        </p:spPr>
        <p:txBody>
          <a:bodyPr/>
          <a:lstStyle/>
          <a:p>
            <a:r>
              <a:rPr lang="en-US" dirty="0"/>
              <a:t>A point-to-point WAN is a network that connects two communicating devices through a </a:t>
            </a:r>
            <a:r>
              <a:rPr lang="en-US" dirty="0" smtClean="0"/>
              <a:t>transmission media </a:t>
            </a:r>
            <a:r>
              <a:rPr lang="en-US" dirty="0"/>
              <a:t>(cable or air).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" y="4003345"/>
            <a:ext cx="906617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0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Switched WAN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2286000"/>
          </a:xfrm>
        </p:spPr>
        <p:txBody>
          <a:bodyPr/>
          <a:lstStyle/>
          <a:p>
            <a:r>
              <a:rPr lang="en-US" dirty="0"/>
              <a:t>A switched WAN is a network with more than two ends.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switched </a:t>
            </a:r>
            <a:r>
              <a:rPr lang="en-US" dirty="0" smtClean="0"/>
              <a:t>WAN is </a:t>
            </a:r>
            <a:r>
              <a:rPr lang="en-US" dirty="0"/>
              <a:t>used in the backbone of global communication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851157"/>
            <a:ext cx="72390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1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Circuit-Switched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2"/>
            <a:ext cx="8382000" cy="1586764"/>
          </a:xfrm>
        </p:spPr>
        <p:txBody>
          <a:bodyPr/>
          <a:lstStyle/>
          <a:p>
            <a:r>
              <a:rPr lang="en-US" sz="2800" dirty="0"/>
              <a:t>In a </a:t>
            </a:r>
            <a:r>
              <a:rPr lang="en-US" sz="2800" b="1" dirty="0"/>
              <a:t>circuit-switched network, </a:t>
            </a:r>
            <a:r>
              <a:rPr lang="en-US" sz="2800" dirty="0"/>
              <a:t>a dedicated connection, called a circuit, is </a:t>
            </a:r>
            <a:r>
              <a:rPr lang="en-US" sz="2800" dirty="0" smtClean="0"/>
              <a:t>always available </a:t>
            </a:r>
            <a:r>
              <a:rPr lang="en-US" sz="2800" dirty="0"/>
              <a:t>between the two end </a:t>
            </a:r>
            <a:r>
              <a:rPr lang="en-US" sz="2800" dirty="0" smtClean="0"/>
              <a:t>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028176"/>
            <a:ext cx="5438211" cy="1672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99" y="6319838"/>
            <a:ext cx="2362200" cy="304800"/>
          </a:xfrm>
          <a:prstGeom prst="rect">
            <a:avLst/>
          </a:prstGeom>
        </p:spPr>
      </p:pic>
      <p:sp>
        <p:nvSpPr>
          <p:cNvPr id="7" name="AutoShape 2" descr="https://apposite-tech.com/wp-content/uploads/2017/10/circuitswitch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873278"/>
            <a:ext cx="4873633" cy="20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C42C361-B1BA-41AD-BAEB-DC6CD2439B0C}" type="slidenum">
              <a:rPr lang="en-US">
                <a:latin typeface="Tahoma" pitchFamily="34" charset="0"/>
              </a:rPr>
              <a:pPr/>
              <a:t>5</a:t>
            </a:fld>
            <a:endParaRPr lang="en-US">
              <a:latin typeface="Tahoma" pitchFamily="34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Networks supporting the way we learn.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796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00213"/>
            <a:ext cx="8763000" cy="4378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Packet-Switched </a:t>
            </a:r>
            <a:r>
              <a:rPr lang="en-US" dirty="0"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2819400"/>
          </a:xfrm>
        </p:spPr>
        <p:txBody>
          <a:bodyPr/>
          <a:lstStyle/>
          <a:p>
            <a:r>
              <a:rPr lang="en-US" sz="2800" dirty="0"/>
              <a:t>In a computer network, the communication between the two ends is done in blocks </a:t>
            </a:r>
            <a:r>
              <a:rPr lang="en-US" sz="2800" dirty="0" smtClean="0"/>
              <a:t>of data </a:t>
            </a:r>
            <a:r>
              <a:rPr lang="en-US" sz="2800" dirty="0"/>
              <a:t>called </a:t>
            </a:r>
            <a:r>
              <a:rPr lang="en-US" sz="2800" b="1" dirty="0"/>
              <a:t>packets</a:t>
            </a:r>
            <a:r>
              <a:rPr lang="en-US" sz="2800" b="1" dirty="0" smtClean="0"/>
              <a:t>.</a:t>
            </a:r>
          </a:p>
          <a:p>
            <a:r>
              <a:rPr lang="en-US" sz="2800" dirty="0"/>
              <a:t>I</a:t>
            </a:r>
            <a:r>
              <a:rPr lang="en-US" sz="2800" dirty="0" smtClean="0"/>
              <a:t>nstead </a:t>
            </a:r>
            <a:r>
              <a:rPr lang="en-US" sz="2800" dirty="0"/>
              <a:t>of the continuous communication </a:t>
            </a:r>
            <a:r>
              <a:rPr lang="en-US" sz="2800" dirty="0" smtClean="0"/>
              <a:t>there will be the exchange </a:t>
            </a:r>
            <a:r>
              <a:rPr lang="en-US" sz="2800" dirty="0"/>
              <a:t>of </a:t>
            </a:r>
            <a:r>
              <a:rPr lang="en-US" sz="2800" dirty="0" smtClean="0"/>
              <a:t>individual data </a:t>
            </a:r>
            <a:r>
              <a:rPr lang="en-US" sz="2800" dirty="0"/>
              <a:t>packets between the two computers.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8" y="4307565"/>
            <a:ext cx="5529262" cy="23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0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AutoShape 2" descr="https://apposite-tech.com/wp-content/uploads/2017/10/packet-switchin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A typical packet switching process where each packet of the same session may take different rout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49" y="2133600"/>
            <a:ext cx="7342437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728648"/>
            <a:ext cx="2305050" cy="2857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93038" cy="762000"/>
          </a:xfrm>
        </p:spPr>
        <p:txBody>
          <a:bodyPr/>
          <a:lstStyle/>
          <a:p>
            <a:r>
              <a:rPr lang="en-US" dirty="0" smtClean="0"/>
              <a:t>Packet-Switched </a:t>
            </a: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756649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F4217E0-3975-4A42-B0F1-1FAD3242CC5C}" type="slidenum">
              <a:rPr lang="en-US">
                <a:latin typeface="Tahoma" pitchFamily="34" charset="0"/>
              </a:rPr>
              <a:pPr/>
              <a:t>52</a:t>
            </a:fld>
            <a:endParaRPr lang="en-US">
              <a:latin typeface="Tahoma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The Internet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3975"/>
            <a:ext cx="7940675" cy="5076825"/>
          </a:xfrm>
        </p:spPr>
        <p:txBody>
          <a:bodyPr/>
          <a:lstStyle/>
          <a:p>
            <a:pPr eaLnBrk="1" hangingPunct="1"/>
            <a:r>
              <a:rPr lang="en-US" smtClean="0"/>
              <a:t>The internet is defined as a global mesh of interconnected networks.</a:t>
            </a:r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0863" y="2743200"/>
            <a:ext cx="4873625" cy="3633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32426"/>
            <a:ext cx="7972425" cy="46386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7381" y="1251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b="0" kern="0" dirty="0"/>
              <a:t>Hierarchical organization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1667462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/>
              <a:t>1.</a:t>
            </a:r>
            <a:fld id="{ADE6B3EE-306E-4A17-98C3-1D81E4CB2F2E}" type="slidenum">
              <a:rPr lang="en-US" sz="2000"/>
              <a:pPr/>
              <a:t>54</a:t>
            </a:fld>
            <a:endParaRPr lang="en-US" sz="2000"/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35654"/>
            <a:ext cx="5189537" cy="472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37381" y="12510"/>
            <a:ext cx="7793038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b="0" kern="0" dirty="0"/>
              <a:t>Hierarchical organization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34086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1752600"/>
          </a:xfrm>
        </p:spPr>
        <p:txBody>
          <a:bodyPr/>
          <a:lstStyle/>
          <a:p>
            <a:r>
              <a:rPr lang="en-US" dirty="0"/>
              <a:t>Using Telephone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Dial-up service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DSL Service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148" name="Picture 4" descr="http://www.goldenrural.org/wp-content/uploads/2016/04/dsl-anschlu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35" y="3581400"/>
            <a:ext cx="3993357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2.bp.blogspot.com/-4-ApLkOHfFo/VoHovOsXmnI/AAAAAAAAABQ/Zb6gqb1uNCg/s1600/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2654"/>
            <a:ext cx="4292971" cy="282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6324600" y="3276601"/>
            <a:ext cx="1930771" cy="53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sz="2400" b="0" kern="0" dirty="0" smtClean="0">
                <a:solidFill>
                  <a:srgbClr val="C00000"/>
                </a:solidFill>
              </a:rPr>
              <a:t>DSL Service</a:t>
            </a:r>
            <a:endParaRPr lang="en-US" sz="2400" b="0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99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1"/>
            <a:ext cx="8382000" cy="1295400"/>
          </a:xfrm>
        </p:spPr>
        <p:txBody>
          <a:bodyPr/>
          <a:lstStyle/>
          <a:p>
            <a:r>
              <a:rPr lang="en-US" dirty="0"/>
              <a:t>Using Cable Networks</a:t>
            </a:r>
          </a:p>
          <a:p>
            <a:r>
              <a:rPr lang="en-US" dirty="0"/>
              <a:t>Using Wireless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D72CD3-4761-41EA-8EFC-22EE9D9D05B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6059"/>
            <a:ext cx="3585947" cy="3229942"/>
          </a:xfrm>
          <a:prstGeom prst="rect">
            <a:avLst/>
          </a:prstGeom>
        </p:spPr>
      </p:pic>
      <p:sp>
        <p:nvSpPr>
          <p:cNvPr id="8" name="AutoShape 6" descr="https://thewindowsclub-thewindowsclubco.netdna-ssl.com/wp-content/uploads/2012/07/Fig-3-Connect-Wireless-Router-To-Modem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www.lifewire.com/thmb/2xkkgkum-lRjYWsV5kTT_t2pU-Q=/640x400/filters:no_upscale():max_bytes(150000):strip_icc()/wireless-diagram-1-5804ecb83df78cbc28846dc4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www.lifewire.com/thmb/2xkkgkum-lRjYWsV5kTT_t2pU-Q=/640x400/filters:no_upscale():max_bytes(150000):strip_icc()/wireless-diagram-1-5804ecb83df78cbc28846dc4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749" y="2790364"/>
            <a:ext cx="4579929" cy="330563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5935085" y="6114200"/>
            <a:ext cx="2696153" cy="53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sz="2400" b="0" kern="0" dirty="0" smtClean="0">
                <a:solidFill>
                  <a:srgbClr val="C00000"/>
                </a:solidFill>
              </a:rPr>
              <a:t>Wireless Networks</a:t>
            </a:r>
            <a:endParaRPr lang="en-US" sz="2400" b="0" kern="0" dirty="0">
              <a:solidFill>
                <a:srgbClr val="C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880873" y="6096001"/>
            <a:ext cx="3472630" cy="53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1" charset="0"/>
              </a:defRPr>
            </a:lvl9pPr>
          </a:lstStyle>
          <a:p>
            <a:r>
              <a:rPr lang="en-US" sz="2400" b="0" kern="0" dirty="0" smtClean="0">
                <a:solidFill>
                  <a:srgbClr val="C00000"/>
                </a:solidFill>
              </a:rPr>
              <a:t>Cable Modem Networks</a:t>
            </a:r>
            <a:endParaRPr lang="en-US" sz="2400" b="0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55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799" name="Shape 929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800" name="Google Shape;929800;p1"/>
          <p:cNvSpPr txBox="1"/>
          <p:nvPr>
            <p:ph type="ctrTitle"/>
          </p:nvPr>
        </p:nvSpPr>
        <p:spPr>
          <a:xfrm>
            <a:off x="990600" y="1676400"/>
            <a:ext cx="7772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929801" name="Google Shape;929801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b="1" lang="en-US"/>
              <a:t>Nayla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16E9DFB-8EF4-41B1-963A-C44CF5755955}" type="slidenum">
              <a:rPr lang="en-US">
                <a:latin typeface="Tahoma" pitchFamily="34" charset="0"/>
              </a:rPr>
              <a:pPr/>
              <a:t>6</a:t>
            </a:fld>
            <a:endParaRPr lang="en-US">
              <a:latin typeface="Tahoma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Networks supporting the way we learn.</a:t>
            </a:r>
          </a:p>
        </p:txBody>
      </p:sp>
      <p:pic>
        <p:nvPicPr>
          <p:cNvPr id="88064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4724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447800"/>
            <a:ext cx="7810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4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667000"/>
            <a:ext cx="5486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4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886200"/>
            <a:ext cx="541020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4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5562600"/>
            <a:ext cx="7848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6B1614F-DD43-44B6-A0D9-634BC29BC6AD}" type="slidenum">
              <a:rPr lang="en-US">
                <a:latin typeface="Tahoma" pitchFamily="34" charset="0"/>
              </a:rPr>
              <a:pPr/>
              <a:t>7</a:t>
            </a:fld>
            <a:endParaRPr lang="en-US">
              <a:latin typeface="Tahoma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001000" cy="4594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990600" y="381000"/>
            <a:ext cx="77930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sz="3600" b="0">
                <a:solidFill>
                  <a:schemeClr val="tx2"/>
                </a:solidFill>
              </a:rPr>
              <a:t>Networks supporting the way we work.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4EA9E0D-919C-4423-B900-5D49CA36D3C3}" type="slidenum">
              <a:rPr lang="en-US">
                <a:latin typeface="Tahoma" pitchFamily="34" charset="0"/>
              </a:rPr>
              <a:pPr/>
              <a:t>8</a:t>
            </a:fld>
            <a:endParaRPr lang="en-US">
              <a:latin typeface="Tahoma" pitchFamily="34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Networks supporting the way we play.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447800"/>
            <a:ext cx="7588250" cy="473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8CC533D-3CBB-4E0A-B358-210CE6057CE3}" type="slidenum">
              <a:rPr lang="en-US">
                <a:latin typeface="Tahoma" pitchFamily="34" charset="0"/>
              </a:rPr>
              <a:pPr/>
              <a:t>9</a:t>
            </a:fld>
            <a:endParaRPr lang="en-US">
              <a:latin typeface="Tahoma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Networks- Purpose???</a:t>
            </a:r>
          </a:p>
        </p:txBody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5562600"/>
            <a:ext cx="8382000" cy="990600"/>
          </a:xfrm>
        </p:spPr>
        <p:txBody>
          <a:bodyPr/>
          <a:lstStyle/>
          <a:p>
            <a:pPr eaLnBrk="1" hangingPunct="1"/>
            <a:r>
              <a:rPr lang="en-US" smtClean="0"/>
              <a:t>Communication.</a:t>
            </a:r>
          </a:p>
        </p:txBody>
      </p:sp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47800"/>
            <a:ext cx="5883275" cy="3724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>
  <p:tag name="may_ignore_ucw" val="true"/>
  <p:tag name="ppt/slides/slide57.xml" val="1765316271"/>
  <p:tag name="ppt/slides/slide27.xml" val="2019759392"/>
  <p:tag name="ppt/slides/slide7.xml" val="2746612221"/>
  <p:tag name="ppt/slides/slide8.xml" val="2076882105"/>
  <p:tag name="ppt/slides/slide9.xml" val="1493326254"/>
  <p:tag name="ppt/slides/slide10.xml" val="1594825001"/>
  <p:tag name="ppt/slides/slide11.xml" val="3379523314"/>
  <p:tag name="ppt/slides/slide6.xml" val="3261265648"/>
  <p:tag name="ppt/slides/slide5.xml" val="1833860471"/>
  <p:tag name="ppt/slides/slide4.xml" val="1012942755"/>
  <p:tag name="ppt/slides/slide30.xml" val="4288346045"/>
  <p:tag name="ppt/slides/slide29.xml" val="695467378"/>
  <p:tag name="ppt/slides/slide1.xml" val="1827952278"/>
  <p:tag name="ppt/slides/slide2.xml" val="3955435958"/>
  <p:tag name="ppt/slides/slide3.xml" val="1908824336"/>
  <p:tag name="ppt/slides/slide12.xml" val="1370265317"/>
  <p:tag name="ppt/slides/slide13.xml" val="2156347160"/>
  <p:tag name="ppt/slides/slide14.xml" val="895682594"/>
  <p:tag name="ppt/slides/slide22.xml" val="1388910492"/>
  <p:tag name="ppt/slides/slide23.xml" val="2192105408"/>
  <p:tag name="ppt/slides/slide24.xml" val="374627556"/>
  <p:tag name="ppt/slides/slide25.xml" val="383573285"/>
  <p:tag name="ppt/slides/slide26.xml" val="376946229"/>
  <p:tag name="ppt/slides/slide21.xml" val="3129929530"/>
  <p:tag name="ppt/slides/slide20.xml" val="2652385226"/>
  <p:tag name="ppt/slides/slide19.xml" val="901317098"/>
  <p:tag name="ppt/slides/slide15.xml" val="683733234"/>
  <p:tag name="ppt/slides/slide16.xml" val="240253433"/>
  <p:tag name="ppt/slides/slide17.xml" val="1249659202"/>
  <p:tag name="ppt/slides/slide18.xml" val="1342755874"/>
  <p:tag name="ppt/slides/slide31.xml" val="313753743"/>
  <p:tag name="ppt/slides/slide32.xml" val="1680143845"/>
  <p:tag name="ppt/slides/slide33.xml" val="3236966733"/>
  <p:tag name="ppt/slides/slide50.xml" val="1900734209"/>
  <p:tag name="ppt/slides/slide49.xml" val="3882993354"/>
  <p:tag name="ppt/slides/slide28.xml" val="1216381575"/>
  <p:tag name="ppt/slides/slide47.xml" val="517214504"/>
  <p:tag name="ppt/slides/slide51.xml" val="1077494656"/>
  <p:tag name="ppt/slides/slide52.xml" val="3869159878"/>
  <p:tag name="ppt/slides/slide53.xml" val="556731012"/>
  <p:tag name="ppt/slides/slide56.xml" val="395187764"/>
  <p:tag name="ppt/slides/slide55.xml" val="3147237259"/>
  <p:tag name="ppt/slides/slide54.xml" val="641793289"/>
  <p:tag name="ppt/slides/slide46.xml" val="1854527115"/>
  <p:tag name="ppt/slides/slide48.xml" val="283027426"/>
  <p:tag name="ppt/slides/slide44.xml" val="2359058685"/>
  <p:tag name="ppt/slides/slide37.xml" val="3887448235"/>
  <p:tag name="ppt/slides/slide45.xml" val="3742590340"/>
  <p:tag name="ppt/slides/slide35.xml" val="3797891297"/>
  <p:tag name="ppt/slides/slide34.xml" val="1447945011"/>
  <p:tag name="ppt/slides/slide38.xml" val="2107372377"/>
  <p:tag name="ppt/slides/slide36.xml" val="3391986378"/>
  <p:tag name="ppt/slides/slide40.xml" val="493449010"/>
  <p:tag name="ppt/slides/slide43.xml" val="852836440"/>
  <p:tag name="ppt/slides/slide39.xml" val="696118822"/>
  <p:tag name="ppt/slides/slide41.xml" val="1275445722"/>
  <p:tag name="ppt/slides/slide42.xml" val="1220831632"/>
  <p:tag name="ppt/notesSlides/notesSlide23.xml" val="531031674"/>
  <p:tag name="ppt/slideMasters/slideMaster1.xml" val="4267580544"/>
  <p:tag name="ppt/notesSlides/notesSlide21.xml" val="2195406876"/>
  <p:tag name="ppt/notesSlides/notesSlide20.xml" val="3066236160"/>
  <p:tag name="ppt/notesSlides/notesSlide22.xml" val="3709384720"/>
  <p:tag name="ppt/notesSlides/notesSlide5.xml" val="2469828038"/>
  <p:tag name="ppt/notesSlides/notesSlide13.xml" val="1065615428"/>
  <p:tag name="ppt/notesSlides/notesSlide14.xml" val="964193986"/>
  <p:tag name="ppt/notesSlides/notesSlide15.xml" val="2886389518"/>
  <p:tag name="ppt/notesSlides/notesSlide6.xml" val="1674485707"/>
  <p:tag name="ppt/notesSlides/notesSlide16.xml" val="3012257732"/>
  <p:tag name="ppt/notesSlides/notesSlide17.xml" val="4116050283"/>
  <p:tag name="ppt/notesSlides/notesSlide12.xml" val="486290684"/>
  <p:tag name="ppt/notesSlides/notesSlide11.xml" val="3093820639"/>
  <p:tag name="ppt/notesSlides/notesSlide10.xml" val="2769280680"/>
  <p:tag name="ppt/notesSlides/notesSlide4.xml" val="1635004016"/>
  <p:tag name="ppt/notesSlides/notesSlide3.xml" val="1600168568"/>
  <p:tag name="ppt/notesSlides/notesSlide7.xml" val="1730787060"/>
  <p:tag name="ppt/notesSlides/notesSlide2.xml" val="3166800988"/>
  <p:tag name="ppt/notesSlides/notesSlide8.xml" val="3787928510"/>
  <p:tag name="ppt/notesSlides/notesSlide9.xml" val="1419323777"/>
  <p:tag name="ppt/notesSlides/notesSlide18.xml" val="2213359173"/>
  <p:tag name="ppt/notesSlides/notesSlide1.xml" val="3355769915"/>
  <p:tag name="ppt/slideLayouts/slideLayout2.xml" val="154612691"/>
  <p:tag name="ppt/slideLayouts/slideLayout9.xml" val="2352642549"/>
  <p:tag name="ppt/slideLayouts/slideLayout3.xml" val="604267586"/>
  <p:tag name="ppt/slideLayouts/slideLayout10.xml" val="659337161"/>
  <p:tag name="ppt/slideLayouts/slideLayout1.xml" val="895107228"/>
  <p:tag name="ppt/slideLayouts/slideLayout11.xml" val="3854438452"/>
  <p:tag name="ppt/slideLayouts/slideLayout8.xml" val="3581017394"/>
  <p:tag name="ppt/slideLayouts/slideLayout7.xml" val="1684104200"/>
  <p:tag name="ppt/slideLayouts/slideLayout5.xml" val="934951446"/>
  <p:tag name="ppt/slideLayouts/slideLayout6.xml" val="1827067745"/>
  <p:tag name="ppt/notesSlides/notesSlide19.xml" val="1470465881"/>
  <p:tag name="ppt/slideLayouts/slideLayout4.xml" val="4142566760"/>
  <p:tag name="ppt/media/image20.png" val="279519734"/>
  <p:tag name="ppt/media/image19.png" val="2145624592"/>
  <p:tag name="ppt/media/image22.png" val="190598344"/>
  <p:tag name="ppt/media/image51.jpeg" val="693445552"/>
  <p:tag name="ppt/media/image28.png" val="469400809"/>
  <p:tag name="ppt/drawings/vmlDrawing2.vml" val="518746566"/>
  <p:tag name="ppt/media/image27.png" val="6468063"/>
  <p:tag name="ppt/drawings/vmlDrawing1.vml" val="1601296783"/>
  <p:tag name="ppt/media/image26.png" val="2651427943"/>
  <p:tag name="ppt/media/image23.png" val="1423873250"/>
  <p:tag name="ppt/media/image24.png" val="3953381719"/>
  <p:tag name="ppt/media/image25.png" val="1734413298"/>
  <p:tag name="ppt/theme/theme1.xml" val="3267674798"/>
  <p:tag name="ppt/media/image21.png" val="1941855874"/>
  <p:tag name="ppt/media/image15.png" val="3925406773"/>
  <p:tag name="ppt/media/image17.png" val="2068226691"/>
  <p:tag name="ppt/media/image8.png" val="3811237092"/>
  <p:tag name="ppt/media/image7.png" val="2878055032"/>
  <p:tag name="ppt/media/image6.png" val="703095634"/>
  <p:tag name="ppt/media/image5.png" val="383165039"/>
  <p:tag name="ppt/media/image4.png" val="511060532"/>
  <p:tag name="ppt/media/image3.png" val="1376432944"/>
  <p:tag name="ppt/media/image9.png" val="4037513616"/>
  <p:tag name="ppt/media/image2.png" val="2328833836"/>
  <p:tag name="ppt/media/image10.png" val="3653656324"/>
  <p:tag name="ppt/media/image16.png" val="1495434856"/>
  <p:tag name="ppt/media/image14.png" val="1051742694"/>
  <p:tag name="ppt/media/image13.png" val="2946268886"/>
  <p:tag name="ppt/media/image12.png" val="3003404990"/>
  <p:tag name="ppt/theme/theme2.xml" val="2739450228"/>
  <p:tag name="ppt/media/image1.png" val="1099678712"/>
  <p:tag name="ppt/media/image11.png" val="2259888126"/>
  <p:tag name="ppt/media/image18.png" val="1042112580"/>
  <p:tag name="ppt/media/image32.jpeg" val="2773651348"/>
  <p:tag name="ppt/drawings/vmlDrawing3.vml" val="880046671"/>
  <p:tag name="ppt/media/image49.png" val="1740228501"/>
  <p:tag name="ppt/media/image67.png" val="562665601"/>
  <p:tag name="ppt/media/image66.png" val="1785805450"/>
  <p:tag name="ppt/media/image65.png" val="1162025080"/>
  <p:tag name="ppt/media/image68.png" val="1298900676"/>
  <p:tag name="ppt/media/image69.gif" val="3605775970"/>
  <p:tag name="ppt/media/image70.png" val="3568769602"/>
  <p:tag name="ppt/notesMasters/notesMaster1.xml" val="812793428"/>
  <p:tag name="ppt/media/image72.png" val="618619789"/>
  <p:tag name="ppt/media/image71.png" val="150194076"/>
  <p:tag name="ppt/media/image64.png" val="1103976270"/>
  <p:tag name="ppt/media/image63.png" val="4080340607"/>
  <p:tag name="ppt/media/image62.png" val="3336299899"/>
  <p:tag name="ppt/media/image50.png" val="1254226278"/>
  <p:tag name="ppt/media/image55.png" val="3178553672"/>
  <p:tag name="ppt/media/image54.png" val="1774945488"/>
  <p:tag name="ppt/media/image53.png" val="879359202"/>
  <p:tag name="ppt/media/image56.png" val="1382935966"/>
  <p:tag name="ppt/media/image57.png" val="2925214830"/>
  <p:tag name="ppt/media/image58.png" val="1251932426"/>
  <p:tag name="ppt/media/image59.png" val="925685133"/>
  <p:tag name="ppt/media/image60.png" val="1727237671"/>
  <p:tag name="ppt/media/image61.png" val="167346056"/>
  <p:tag name="ppt/media/image48.png" val="3119225535"/>
  <p:tag name="ppt/media/image46.png" val="2354128804"/>
  <p:tag name="ppt/drawings/vmlDrawing4.vml" val="4213563692"/>
  <p:tag name="ppt/media/image34.png" val="69455992"/>
  <p:tag name="ppt/drawings/vmlDrawing5.vml" val="1469689733"/>
  <p:tag name="ppt/media/image35.png" val="3821704740"/>
  <p:tag name="ppt/media/image33.jpeg" val="3966720289"/>
  <p:tag name="ppt/media/image29.png" val="854041026"/>
  <p:tag name="ppt/media/image30.png" val="3931071791"/>
  <p:tag name="ppt/media/image31.jpeg" val="386879392"/>
  <p:tag name="ppt/media/image52.png" val="106958897"/>
  <p:tag name="ppt/media/image47.png" val="3563732810"/>
  <p:tag name="ppt/media/image37.jpeg" val="2493259211"/>
  <p:tag name="ppt/media/image45.png" val="1537766440"/>
  <p:tag name="ppt/media/image36.png" val="1572474660"/>
  <p:tag name="ppt/media/image43.wmf" val="2576891399"/>
  <p:tag name="ppt/media/image42.png" val="379079150"/>
  <p:tag name="ppt/media/image44.png" val="4137753614"/>
  <p:tag name="ppt/media/image40.png" val="1221998886"/>
  <p:tag name="ppt/media/image38.jpeg" val="2214609484"/>
  <p:tag name="ppt/media/image41.png" val="3170414739"/>
  <p:tag name="ppt/media/image39.png" val="3663106738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1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